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2.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648" r:id="rId1"/>
  </p:sldMasterIdLst>
  <p:notesMasterIdLst>
    <p:notesMasterId r:id="rId13"/>
  </p:notesMasterIdLst>
  <p:sldIdLst>
    <p:sldId id="288" r:id="rId2"/>
    <p:sldId id="258" r:id="rId3"/>
    <p:sldId id="289" r:id="rId4"/>
    <p:sldId id="297" r:id="rId5"/>
    <p:sldId id="275" r:id="rId6"/>
    <p:sldId id="294" r:id="rId7"/>
    <p:sldId id="302" r:id="rId8"/>
    <p:sldId id="298" r:id="rId9"/>
    <p:sldId id="300" r:id="rId10"/>
    <p:sldId id="301" r:id="rId11"/>
    <p:sldId id="299" r:id="rId12"/>
  </p:sldIdLst>
  <p:sldSz cx="9144000" cy="6858000" type="screen4x3"/>
  <p:notesSz cx="6888163" cy="10018713"/>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75DCB02-9BB8-47FD-8907-85C794F793BA}" styleName="Estilo temático 1 - Énfasis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5758FB7-9AC5-4552-8A53-C91805E547FA}" styleName="Estilo temático 1 - Énfasis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06799F8-075E-4A3A-A7F6-7FBC6576F1A4}" styleName="Estilo temático 2 - Énfasis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18603FDC-E32A-4AB5-989C-0864C3EAD2B8}" styleName="Estilo temático 2 - Énfasis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8B1032C-EA38-4F05-BA0D-38AFFFC7BED3}" styleName="Estilo claro 3 - Acento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6D9F66E-5EB9-4882-86FB-DCBF35E3C3E4}" styleName="Estilo medio 4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Hoja_de_c_lculo_de_Microsoft_Excel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Hoja_de_c_lculo_de_Microsoft_Excel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Hoja_de_c_lculo_de_Microsoft_Excel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Hoja_de_c_lculo_de_Microsoft_Excel4.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CO"/>
              <a:t>CANALES DE INTERACCION</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E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ndard"/>
        <c:varyColors val="0"/>
        <c:ser>
          <c:idx val="0"/>
          <c:order val="0"/>
          <c:tx>
            <c:strRef>
              <c:f>'CANALES DE COMUNICACION SEPTIEM'!$G$9</c:f>
              <c:strCache>
                <c:ptCount val="1"/>
                <c:pt idx="0">
                  <c:v>CANTIDAD</c:v>
                </c:pt>
              </c:strCache>
            </c:strRef>
          </c:tx>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E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'CANALES DE COMUNICACION SEPTIEM'!$F$10:$F$13</c:f>
              <c:strCache>
                <c:ptCount val="4"/>
                <c:pt idx="0">
                  <c:v>TELEFÓNICO </c:v>
                </c:pt>
                <c:pt idx="1">
                  <c:v>VIRTUAL </c:v>
                </c:pt>
                <c:pt idx="2">
                  <c:v>PRESENCIAL Y ESCRITO </c:v>
                </c:pt>
                <c:pt idx="3">
                  <c:v>TOTAL</c:v>
                </c:pt>
              </c:strCache>
            </c:strRef>
          </c:cat>
          <c:val>
            <c:numRef>
              <c:f>'CANALES DE COMUNICACION SEPTIEM'!$G$10:$G$13</c:f>
              <c:numCache>
                <c:formatCode>General</c:formatCode>
                <c:ptCount val="4"/>
                <c:pt idx="0">
                  <c:v>117</c:v>
                </c:pt>
                <c:pt idx="1">
                  <c:v>170</c:v>
                </c:pt>
                <c:pt idx="2">
                  <c:v>121</c:v>
                </c:pt>
                <c:pt idx="3">
                  <c:v>408</c:v>
                </c:pt>
              </c:numCache>
            </c:numRef>
          </c:val>
          <c:extLst xmlns:c16r2="http://schemas.microsoft.com/office/drawing/2015/06/chart">
            <c:ext xmlns:c16="http://schemas.microsoft.com/office/drawing/2014/chart" uri="{C3380CC4-5D6E-409C-BE32-E72D297353CC}">
              <c16:uniqueId val="{00000000-9507-47FD-BB9D-2B0C59B37C25}"/>
            </c:ext>
          </c:extLst>
        </c:ser>
        <c:ser>
          <c:idx val="1"/>
          <c:order val="1"/>
          <c:tx>
            <c:strRef>
              <c:f>'CANALES DE COMUNICACION SEPTIEM'!$H$9</c:f>
              <c:strCache>
                <c:ptCount val="1"/>
                <c:pt idx="0">
                  <c:v>PORCENTAJE </c:v>
                </c:pt>
              </c:strCache>
            </c:strRef>
          </c:tx>
          <c:spPr>
            <a:solidFill>
              <a:schemeClr val="accent2"/>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E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'CANALES DE COMUNICACION SEPTIEM'!$F$10:$F$13</c:f>
              <c:strCache>
                <c:ptCount val="4"/>
                <c:pt idx="0">
                  <c:v>TELEFÓNICO </c:v>
                </c:pt>
                <c:pt idx="1">
                  <c:v>VIRTUAL </c:v>
                </c:pt>
                <c:pt idx="2">
                  <c:v>PRESENCIAL Y ESCRITO </c:v>
                </c:pt>
                <c:pt idx="3">
                  <c:v>TOTAL</c:v>
                </c:pt>
              </c:strCache>
            </c:strRef>
          </c:cat>
          <c:val>
            <c:numRef>
              <c:f>'CANALES DE COMUNICACION SEPTIEM'!$H$10:$H$13</c:f>
              <c:numCache>
                <c:formatCode>0%</c:formatCode>
                <c:ptCount val="4"/>
                <c:pt idx="0">
                  <c:v>0.28676470588235292</c:v>
                </c:pt>
                <c:pt idx="1">
                  <c:v>0.41666666666666669</c:v>
                </c:pt>
                <c:pt idx="2">
                  <c:v>0.29656862745098039</c:v>
                </c:pt>
                <c:pt idx="3">
                  <c:v>1</c:v>
                </c:pt>
              </c:numCache>
            </c:numRef>
          </c:val>
          <c:extLst xmlns:c16r2="http://schemas.microsoft.com/office/drawing/2015/06/chart">
            <c:ext xmlns:c16="http://schemas.microsoft.com/office/drawing/2014/chart" uri="{C3380CC4-5D6E-409C-BE32-E72D297353CC}">
              <c16:uniqueId val="{00000003-9507-47FD-BB9D-2B0C59B37C25}"/>
            </c:ext>
          </c:extLst>
        </c:ser>
        <c:dLbls>
          <c:showLegendKey val="0"/>
          <c:showVal val="1"/>
          <c:showCatName val="0"/>
          <c:showSerName val="0"/>
          <c:showPercent val="0"/>
          <c:showBubbleSize val="0"/>
        </c:dLbls>
        <c:gapWidth val="150"/>
        <c:shape val="box"/>
        <c:axId val="-517792528"/>
        <c:axId val="-257474272"/>
        <c:axId val="-517942384"/>
      </c:bar3DChart>
      <c:catAx>
        <c:axId val="-51779252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257474272"/>
        <c:crosses val="autoZero"/>
        <c:auto val="1"/>
        <c:lblAlgn val="ctr"/>
        <c:lblOffset val="100"/>
        <c:noMultiLvlLbl val="0"/>
      </c:catAx>
      <c:valAx>
        <c:axId val="-25747427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517792528"/>
        <c:crosses val="autoZero"/>
        <c:crossBetween val="between"/>
      </c:valAx>
      <c:serAx>
        <c:axId val="-517942384"/>
        <c:scaling>
          <c:orientation val="minMax"/>
        </c:scaling>
        <c:delete val="0"/>
        <c:axPos val="b"/>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257474272"/>
        <c:crosses val="autoZero"/>
      </c:ser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legend>
    <c:plotVisOnly val="1"/>
    <c:dispBlanksAs val="gap"/>
    <c:showDLblsOverMax val="0"/>
  </c:chart>
  <c:spPr>
    <a:noFill/>
    <a:ln>
      <a:noFill/>
    </a:ln>
    <a:effectLst/>
  </c:spPr>
  <c:txPr>
    <a:bodyPr/>
    <a:lstStyle/>
    <a:p>
      <a:pPr>
        <a:defRPr/>
      </a:pPr>
      <a:endParaRPr lang="es-E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s-CO"/>
              <a:t>Correos Institucionales</a:t>
            </a:r>
          </a:p>
        </c:rich>
      </c:tx>
      <c:layout>
        <c:manualLayout>
          <c:xMode val="edge"/>
          <c:yMode val="edge"/>
          <c:x val="0.28244953101792508"/>
          <c:y val="4.0201005025125629E-2"/>
        </c:manualLayout>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s-E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ndard"/>
        <c:varyColors val="0"/>
        <c:ser>
          <c:idx val="0"/>
          <c:order val="0"/>
          <c:tx>
            <c:strRef>
              <c:f>'canales virtual SEPTIEMBRE'!$G$9</c:f>
              <c:strCache>
                <c:ptCount val="1"/>
                <c:pt idx="0">
                  <c:v>CANTIDAD</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E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'canales virtual SEPTIEMBRE'!$F$10:$F$13</c:f>
              <c:strCache>
                <c:ptCount val="3"/>
                <c:pt idx="0">
                  <c:v>ATENCION AL USUARIO</c:v>
                </c:pt>
                <c:pt idx="1">
                  <c:v>NOTIFICACIONES JUDICIALES</c:v>
                </c:pt>
                <c:pt idx="2">
                  <c:v>TOTAL VIRTUAL </c:v>
                </c:pt>
              </c:strCache>
            </c:strRef>
          </c:cat>
          <c:val>
            <c:numRef>
              <c:f>'canales virtual SEPTIEMBRE'!$G$10:$G$13</c:f>
              <c:numCache>
                <c:formatCode>General</c:formatCode>
                <c:ptCount val="4"/>
                <c:pt idx="0">
                  <c:v>168</c:v>
                </c:pt>
                <c:pt idx="1">
                  <c:v>2</c:v>
                </c:pt>
                <c:pt idx="2">
                  <c:v>170</c:v>
                </c:pt>
              </c:numCache>
            </c:numRef>
          </c:val>
          <c:extLst xmlns:c16r2="http://schemas.microsoft.com/office/drawing/2015/06/chart">
            <c:ext xmlns:c16="http://schemas.microsoft.com/office/drawing/2014/chart" uri="{C3380CC4-5D6E-409C-BE32-E72D297353CC}">
              <c16:uniqueId val="{00000000-1D34-4829-AE69-FD0818A8D870}"/>
            </c:ext>
          </c:extLst>
        </c:ser>
        <c:ser>
          <c:idx val="1"/>
          <c:order val="1"/>
          <c:tx>
            <c:strRef>
              <c:f>'canales virtual SEPTIEMBRE'!$H$9</c:f>
              <c:strCache>
                <c:ptCount val="1"/>
                <c:pt idx="0">
                  <c:v>PORCENTAJE </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E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'canales virtual SEPTIEMBRE'!$F$10:$F$13</c:f>
              <c:strCache>
                <c:ptCount val="3"/>
                <c:pt idx="0">
                  <c:v>ATENCION AL USUARIO</c:v>
                </c:pt>
                <c:pt idx="1">
                  <c:v>NOTIFICACIONES JUDICIALES</c:v>
                </c:pt>
                <c:pt idx="2">
                  <c:v>TOTAL VIRTUAL </c:v>
                </c:pt>
              </c:strCache>
            </c:strRef>
          </c:cat>
          <c:val>
            <c:numRef>
              <c:f>'canales virtual SEPTIEMBRE'!$H$10:$H$13</c:f>
              <c:numCache>
                <c:formatCode>0%</c:formatCode>
                <c:ptCount val="4"/>
                <c:pt idx="0">
                  <c:v>0.97399999999999998</c:v>
                </c:pt>
                <c:pt idx="1">
                  <c:v>2.5899999999999999E-2</c:v>
                </c:pt>
                <c:pt idx="2">
                  <c:v>1</c:v>
                </c:pt>
              </c:numCache>
            </c:numRef>
          </c:val>
          <c:extLst xmlns:c16r2="http://schemas.microsoft.com/office/drawing/2015/06/chart">
            <c:ext xmlns:c16="http://schemas.microsoft.com/office/drawing/2014/chart" uri="{C3380CC4-5D6E-409C-BE32-E72D297353CC}">
              <c16:uniqueId val="{00000001-1D34-4829-AE69-FD0818A8D870}"/>
            </c:ext>
          </c:extLst>
        </c:ser>
        <c:dLbls>
          <c:showLegendKey val="0"/>
          <c:showVal val="1"/>
          <c:showCatName val="0"/>
          <c:showSerName val="0"/>
          <c:showPercent val="0"/>
          <c:showBubbleSize val="0"/>
        </c:dLbls>
        <c:gapWidth val="150"/>
        <c:shape val="box"/>
        <c:axId val="-257468832"/>
        <c:axId val="-257462848"/>
        <c:axId val="-517938640"/>
      </c:bar3DChart>
      <c:catAx>
        <c:axId val="-257468832"/>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257462848"/>
        <c:crosses val="autoZero"/>
        <c:auto val="1"/>
        <c:lblAlgn val="ctr"/>
        <c:lblOffset val="100"/>
        <c:noMultiLvlLbl val="0"/>
      </c:catAx>
      <c:valAx>
        <c:axId val="-2574628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257468832"/>
        <c:crosses val="autoZero"/>
        <c:crossBetween val="between"/>
      </c:valAx>
      <c:serAx>
        <c:axId val="-517938640"/>
        <c:scaling>
          <c:orientation val="minMax"/>
        </c:scaling>
        <c:delete val="0"/>
        <c:axPos val="b"/>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257462848"/>
        <c:crosses val="autoZero"/>
      </c:ser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legend>
    <c:plotVisOnly val="1"/>
    <c:dispBlanksAs val="gap"/>
    <c:showDLblsOverMax val="0"/>
  </c:chart>
  <c:spPr>
    <a:noFill/>
    <a:ln>
      <a:noFill/>
    </a:ln>
    <a:effectLst/>
  </c:spPr>
  <c:txPr>
    <a:bodyPr/>
    <a:lstStyle/>
    <a:p>
      <a:pPr>
        <a:defRPr/>
      </a:pPr>
      <a:endParaRPr lang="es-E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s-CO"/>
              <a:t>LINEA MOVIL 3103310083   </a:t>
            </a:r>
          </a:p>
        </c:rich>
      </c:tx>
      <c:layout>
        <c:manualLayout>
          <c:xMode val="edge"/>
          <c:yMode val="edge"/>
          <c:x val="0.12455418207058794"/>
          <c:y val="1.8518518518518517E-2"/>
        </c:manualLayout>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s-E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9.5729168867944456E-2"/>
          <c:y val="0.21916190476190475"/>
          <c:w val="0.74327802824260025"/>
          <c:h val="0.63204409448818899"/>
        </c:manualLayout>
      </c:layout>
      <c:bar3DChart>
        <c:barDir val="col"/>
        <c:grouping val="standard"/>
        <c:varyColors val="0"/>
        <c:ser>
          <c:idx val="0"/>
          <c:order val="0"/>
          <c:tx>
            <c:strRef>
              <c:f>'canales de comunicacion '!$G$9</c:f>
              <c:strCache>
                <c:ptCount val="1"/>
                <c:pt idx="0">
                  <c:v>CANTIDAD</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E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'canales de comunicacion '!$F$10:$F$13</c:f>
              <c:strCache>
                <c:ptCount val="4"/>
                <c:pt idx="0">
                  <c:v>LLAMADAS RECIBIDAS</c:v>
                </c:pt>
                <c:pt idx="1">
                  <c:v>LLAMADAS REALIZADAS</c:v>
                </c:pt>
                <c:pt idx="2">
                  <c:v>LLAMADAS PERDIDAS</c:v>
                </c:pt>
                <c:pt idx="3">
                  <c:v>TOTAL DE LLAMADAS</c:v>
                </c:pt>
              </c:strCache>
            </c:strRef>
          </c:cat>
          <c:val>
            <c:numRef>
              <c:f>'canales de comunicacion '!$G$10:$G$13</c:f>
              <c:numCache>
                <c:formatCode>General</c:formatCode>
                <c:ptCount val="4"/>
                <c:pt idx="0">
                  <c:v>29</c:v>
                </c:pt>
                <c:pt idx="1">
                  <c:v>88</c:v>
                </c:pt>
                <c:pt idx="2">
                  <c:v>10</c:v>
                </c:pt>
                <c:pt idx="3">
                  <c:v>127</c:v>
                </c:pt>
              </c:numCache>
            </c:numRef>
          </c:val>
          <c:extLst xmlns:c16r2="http://schemas.microsoft.com/office/drawing/2015/06/chart">
            <c:ext xmlns:c16="http://schemas.microsoft.com/office/drawing/2014/chart" uri="{C3380CC4-5D6E-409C-BE32-E72D297353CC}">
              <c16:uniqueId val="{00000000-5A13-4EA0-A030-EA9A5DE1E339}"/>
            </c:ext>
          </c:extLst>
        </c:ser>
        <c:ser>
          <c:idx val="1"/>
          <c:order val="1"/>
          <c:tx>
            <c:strRef>
              <c:f>'canales de comunicacion '!$H$9</c:f>
              <c:strCache>
                <c:ptCount val="1"/>
                <c:pt idx="0">
                  <c:v>PORCENTAJE </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E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'canales de comunicacion '!$F$10:$F$13</c:f>
              <c:strCache>
                <c:ptCount val="4"/>
                <c:pt idx="0">
                  <c:v>LLAMADAS RECIBIDAS</c:v>
                </c:pt>
                <c:pt idx="1">
                  <c:v>LLAMADAS REALIZADAS</c:v>
                </c:pt>
                <c:pt idx="2">
                  <c:v>LLAMADAS PERDIDAS</c:v>
                </c:pt>
                <c:pt idx="3">
                  <c:v>TOTAL DE LLAMADAS</c:v>
                </c:pt>
              </c:strCache>
            </c:strRef>
          </c:cat>
          <c:val>
            <c:numRef>
              <c:f>'canales de comunicacion '!$H$10:$H$13</c:f>
              <c:numCache>
                <c:formatCode>0%</c:formatCode>
                <c:ptCount val="4"/>
                <c:pt idx="0">
                  <c:v>0.2283464566929134</c:v>
                </c:pt>
                <c:pt idx="1">
                  <c:v>0.69291338582677164</c:v>
                </c:pt>
                <c:pt idx="2">
                  <c:v>7.874015748031496E-2</c:v>
                </c:pt>
                <c:pt idx="3">
                  <c:v>1</c:v>
                </c:pt>
              </c:numCache>
            </c:numRef>
          </c:val>
          <c:extLst xmlns:c16r2="http://schemas.microsoft.com/office/drawing/2015/06/chart">
            <c:ext xmlns:c16="http://schemas.microsoft.com/office/drawing/2014/chart" uri="{C3380CC4-5D6E-409C-BE32-E72D297353CC}">
              <c16:uniqueId val="{00000001-5A13-4EA0-A030-EA9A5DE1E339}"/>
            </c:ext>
          </c:extLst>
        </c:ser>
        <c:dLbls>
          <c:showLegendKey val="0"/>
          <c:showVal val="1"/>
          <c:showCatName val="0"/>
          <c:showSerName val="0"/>
          <c:showPercent val="0"/>
          <c:showBubbleSize val="0"/>
        </c:dLbls>
        <c:gapWidth val="150"/>
        <c:shape val="box"/>
        <c:axId val="-257468288"/>
        <c:axId val="-257475360"/>
        <c:axId val="-517947376"/>
      </c:bar3DChart>
      <c:catAx>
        <c:axId val="-257468288"/>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257475360"/>
        <c:crosses val="autoZero"/>
        <c:auto val="1"/>
        <c:lblAlgn val="ctr"/>
        <c:lblOffset val="100"/>
        <c:noMultiLvlLbl val="0"/>
      </c:catAx>
      <c:valAx>
        <c:axId val="-2574753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257468288"/>
        <c:crosses val="autoZero"/>
        <c:crossBetween val="between"/>
      </c:valAx>
      <c:serAx>
        <c:axId val="-517947376"/>
        <c:scaling>
          <c:orientation val="minMax"/>
        </c:scaling>
        <c:delete val="0"/>
        <c:axPos val="b"/>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257475360"/>
        <c:crosses val="autoZero"/>
      </c:ser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legend>
    <c:plotVisOnly val="1"/>
    <c:dispBlanksAs val="gap"/>
    <c:showDLblsOverMax val="0"/>
  </c:chart>
  <c:spPr>
    <a:noFill/>
    <a:ln>
      <a:noFill/>
    </a:ln>
    <a:effectLst/>
  </c:spPr>
  <c:txPr>
    <a:bodyPr/>
    <a:lstStyle/>
    <a:p>
      <a:pPr>
        <a:defRPr/>
      </a:pPr>
      <a:endParaRPr lang="es-E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cap="none" spc="0" normalizeH="0" baseline="0">
                <a:solidFill>
                  <a:schemeClr val="tx1">
                    <a:lumMod val="65000"/>
                    <a:lumOff val="35000"/>
                  </a:schemeClr>
                </a:solidFill>
                <a:latin typeface="+mj-lt"/>
                <a:ea typeface="+mj-ea"/>
                <a:cs typeface="+mj-cs"/>
              </a:defRPr>
            </a:pPr>
            <a:r>
              <a:rPr lang="es-CO"/>
              <a:t>TIPOS DE PQRSD CANAL PRESENCIAL</a:t>
            </a:r>
          </a:p>
        </c:rich>
      </c:tx>
      <c:layout>
        <c:manualLayout>
          <c:xMode val="edge"/>
          <c:yMode val="edge"/>
          <c:x val="0.25982302808836599"/>
          <c:y val="6.1628812565022E-2"/>
        </c:manualLayout>
      </c:layout>
      <c:overlay val="0"/>
      <c:spPr>
        <a:noFill/>
        <a:ln>
          <a:noFill/>
        </a:ln>
        <a:effectLst/>
      </c:spPr>
      <c:txPr>
        <a:bodyPr rot="0" spcFirstLastPara="1" vertOverflow="ellipsis" vert="horz" wrap="square" anchor="ctr" anchorCtr="1"/>
        <a:lstStyle/>
        <a:p>
          <a:pPr>
            <a:defRPr sz="2000" b="0" i="0" u="none" strike="noStrike" kern="1200" cap="none" spc="0" normalizeH="0" baseline="0">
              <a:solidFill>
                <a:schemeClr val="tx1">
                  <a:lumMod val="65000"/>
                  <a:lumOff val="35000"/>
                </a:schemeClr>
              </a:solidFill>
              <a:latin typeface="+mj-lt"/>
              <a:ea typeface="+mj-ea"/>
              <a:cs typeface="+mj-cs"/>
            </a:defRPr>
          </a:pPr>
          <a:endParaRPr lang="es-E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3.2055988735401969E-2"/>
          <c:y val="7.0640732722066474E-2"/>
          <c:w val="0.85575523610334536"/>
          <c:h val="0.75348202616009341"/>
        </c:manualLayout>
      </c:layout>
      <c:bar3DChart>
        <c:barDir val="col"/>
        <c:grouping val="standard"/>
        <c:varyColors val="0"/>
        <c:ser>
          <c:idx val="0"/>
          <c:order val="0"/>
          <c:tx>
            <c:strRef>
              <c:f>'tipos pqrs SEPTIEMBRE 2019'!$G$9</c:f>
              <c:strCache>
                <c:ptCount val="1"/>
                <c:pt idx="0">
                  <c:v>CANTIDAD</c:v>
                </c:pt>
              </c:strCache>
            </c:strRef>
          </c:tx>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E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'tipos pqrs SEPTIEMBRE 2019'!$F$10:$F$16</c:f>
              <c:strCache>
                <c:ptCount val="7"/>
                <c:pt idx="0">
                  <c:v>PETICIONES</c:v>
                </c:pt>
                <c:pt idx="1">
                  <c:v>QUEJAS </c:v>
                </c:pt>
                <c:pt idx="2">
                  <c:v>RECLAMOS</c:v>
                </c:pt>
                <c:pt idx="3">
                  <c:v>SUGERENCIAS </c:v>
                </c:pt>
                <c:pt idx="4">
                  <c:v>DENUNCIAS</c:v>
                </c:pt>
                <c:pt idx="5">
                  <c:v>OTROS</c:v>
                </c:pt>
                <c:pt idx="6">
                  <c:v>TOTAL</c:v>
                </c:pt>
              </c:strCache>
            </c:strRef>
          </c:cat>
          <c:val>
            <c:numRef>
              <c:f>'tipos pqrs SEPTIEMBRE 2019'!$G$10:$G$16</c:f>
              <c:numCache>
                <c:formatCode>General</c:formatCode>
                <c:ptCount val="7"/>
                <c:pt idx="0">
                  <c:v>74</c:v>
                </c:pt>
                <c:pt idx="1">
                  <c:v>2</c:v>
                </c:pt>
                <c:pt idx="2">
                  <c:v>0</c:v>
                </c:pt>
                <c:pt idx="3">
                  <c:v>0</c:v>
                </c:pt>
                <c:pt idx="4">
                  <c:v>0</c:v>
                </c:pt>
                <c:pt idx="5">
                  <c:v>45</c:v>
                </c:pt>
                <c:pt idx="6">
                  <c:v>121</c:v>
                </c:pt>
              </c:numCache>
            </c:numRef>
          </c:val>
          <c:extLst xmlns:c16r2="http://schemas.microsoft.com/office/drawing/2015/06/chart">
            <c:ext xmlns:c16="http://schemas.microsoft.com/office/drawing/2014/chart" uri="{C3380CC4-5D6E-409C-BE32-E72D297353CC}">
              <c16:uniqueId val="{00000000-DED0-45FD-9780-994548E4D4FF}"/>
            </c:ext>
          </c:extLst>
        </c:ser>
        <c:ser>
          <c:idx val="1"/>
          <c:order val="1"/>
          <c:tx>
            <c:strRef>
              <c:f>'tipos pqrs SEPTIEMBRE 2019'!$H$9</c:f>
              <c:strCache>
                <c:ptCount val="1"/>
                <c:pt idx="0">
                  <c:v>PORCENTAJE </c:v>
                </c:pt>
              </c:strCache>
            </c:strRef>
          </c:tx>
          <c:spPr>
            <a:solidFill>
              <a:schemeClr val="accent2"/>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E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'tipos pqrs SEPTIEMBRE 2019'!$F$10:$F$16</c:f>
              <c:strCache>
                <c:ptCount val="7"/>
                <c:pt idx="0">
                  <c:v>PETICIONES</c:v>
                </c:pt>
                <c:pt idx="1">
                  <c:v>QUEJAS </c:v>
                </c:pt>
                <c:pt idx="2">
                  <c:v>RECLAMOS</c:v>
                </c:pt>
                <c:pt idx="3">
                  <c:v>SUGERENCIAS </c:v>
                </c:pt>
                <c:pt idx="4">
                  <c:v>DENUNCIAS</c:v>
                </c:pt>
                <c:pt idx="5">
                  <c:v>OTROS</c:v>
                </c:pt>
                <c:pt idx="6">
                  <c:v>TOTAL</c:v>
                </c:pt>
              </c:strCache>
            </c:strRef>
          </c:cat>
          <c:val>
            <c:numRef>
              <c:f>'tipos pqrs SEPTIEMBRE 2019'!$H$10:$H$16</c:f>
              <c:numCache>
                <c:formatCode>0.0%</c:formatCode>
                <c:ptCount val="7"/>
                <c:pt idx="0" formatCode="0%">
                  <c:v>0.61157024793388426</c:v>
                </c:pt>
                <c:pt idx="1">
                  <c:v>1.6528925619834711E-2</c:v>
                </c:pt>
                <c:pt idx="2">
                  <c:v>0</c:v>
                </c:pt>
                <c:pt idx="3">
                  <c:v>0</c:v>
                </c:pt>
                <c:pt idx="4">
                  <c:v>0</c:v>
                </c:pt>
                <c:pt idx="5" formatCode="0%">
                  <c:v>0.37190082644628097</c:v>
                </c:pt>
                <c:pt idx="6" formatCode="0%">
                  <c:v>1</c:v>
                </c:pt>
              </c:numCache>
            </c:numRef>
          </c:val>
          <c:extLst xmlns:c16r2="http://schemas.microsoft.com/office/drawing/2015/06/chart">
            <c:ext xmlns:c16="http://schemas.microsoft.com/office/drawing/2014/chart" uri="{C3380CC4-5D6E-409C-BE32-E72D297353CC}">
              <c16:uniqueId val="{00000001-DED0-45FD-9780-994548E4D4FF}"/>
            </c:ext>
          </c:extLst>
        </c:ser>
        <c:dLbls>
          <c:showLegendKey val="0"/>
          <c:showVal val="1"/>
          <c:showCatName val="0"/>
          <c:showSerName val="0"/>
          <c:showPercent val="0"/>
          <c:showBubbleSize val="0"/>
        </c:dLbls>
        <c:gapWidth val="150"/>
        <c:shape val="box"/>
        <c:axId val="-257467200"/>
        <c:axId val="-257470464"/>
        <c:axId val="-517939888"/>
      </c:bar3DChart>
      <c:catAx>
        <c:axId val="-257467200"/>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cap="none" spc="0" normalizeH="0" baseline="0">
                <a:solidFill>
                  <a:schemeClr val="tx1">
                    <a:lumMod val="65000"/>
                    <a:lumOff val="35000"/>
                  </a:schemeClr>
                </a:solidFill>
                <a:latin typeface="+mn-lt"/>
                <a:ea typeface="+mn-ea"/>
                <a:cs typeface="+mn-cs"/>
              </a:defRPr>
            </a:pPr>
            <a:endParaRPr lang="es-ES"/>
          </a:p>
        </c:txPr>
        <c:crossAx val="-257470464"/>
        <c:crosses val="autoZero"/>
        <c:auto val="1"/>
        <c:lblAlgn val="ctr"/>
        <c:lblOffset val="100"/>
        <c:noMultiLvlLbl val="0"/>
      </c:catAx>
      <c:valAx>
        <c:axId val="-257470464"/>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257467200"/>
        <c:crosses val="autoZero"/>
        <c:crossBetween val="between"/>
      </c:valAx>
      <c:serAx>
        <c:axId val="-517939888"/>
        <c:scaling>
          <c:orientation val="minMax"/>
        </c:scaling>
        <c:delete val="0"/>
        <c:axPos val="b"/>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257470464"/>
        <c:crosses val="autoZero"/>
      </c:ser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legend>
    <c:plotVisOnly val="1"/>
    <c:dispBlanksAs val="gap"/>
    <c:showDLblsOverMax val="0"/>
  </c:chart>
  <c:spPr>
    <a:noFill/>
    <a:ln>
      <a:noFill/>
    </a:ln>
    <a:effectLst/>
  </c:spPr>
  <c:txPr>
    <a:bodyPr/>
    <a:lstStyle/>
    <a:p>
      <a:pPr>
        <a:defRPr/>
      </a:pPr>
      <a:endParaRPr lang="es-E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47">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347">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4.xml><?xml version="1.0" encoding="utf-8"?>
<cs:chartStyle xmlns:cs="http://schemas.microsoft.com/office/drawing/2012/chartStyle" xmlns:a="http://schemas.openxmlformats.org/drawingml/2006/main" id="296">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0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84500" cy="501650"/>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902075" y="0"/>
            <a:ext cx="2984500" cy="501650"/>
          </a:xfrm>
          <a:prstGeom prst="rect">
            <a:avLst/>
          </a:prstGeom>
        </p:spPr>
        <p:txBody>
          <a:bodyPr vert="horz" lIns="91440" tIns="45720" rIns="91440" bIns="45720" rtlCol="0"/>
          <a:lstStyle>
            <a:lvl1pPr algn="r">
              <a:defRPr sz="1200"/>
            </a:lvl1pPr>
          </a:lstStyle>
          <a:p>
            <a:fld id="{69EB0BC0-9BA3-46B9-936A-0C4C43B550CF}" type="datetimeFigureOut">
              <a:rPr lang="es-CO" smtClean="0"/>
              <a:t>10/10/2019</a:t>
            </a:fld>
            <a:endParaRPr lang="es-CO"/>
          </a:p>
        </p:txBody>
      </p:sp>
      <p:sp>
        <p:nvSpPr>
          <p:cNvPr id="4" name="Marcador de imagen de diapositiva 3"/>
          <p:cNvSpPr>
            <a:spLocks noGrp="1" noRot="1" noChangeAspect="1"/>
          </p:cNvSpPr>
          <p:nvPr>
            <p:ph type="sldImg" idx="2"/>
          </p:nvPr>
        </p:nvSpPr>
        <p:spPr>
          <a:xfrm>
            <a:off x="1189038" y="1252538"/>
            <a:ext cx="4510087" cy="3381375"/>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8975" y="4821238"/>
            <a:ext cx="5510213" cy="3944937"/>
          </a:xfrm>
          <a:prstGeom prst="rect">
            <a:avLst/>
          </a:prstGeom>
        </p:spPr>
        <p:txBody>
          <a:bodyPr vert="horz" lIns="91440" tIns="45720" rIns="91440" bIns="45720"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Marcador de pie de página 5"/>
          <p:cNvSpPr>
            <a:spLocks noGrp="1"/>
          </p:cNvSpPr>
          <p:nvPr>
            <p:ph type="ftr" sz="quarter" idx="4"/>
          </p:nvPr>
        </p:nvSpPr>
        <p:spPr>
          <a:xfrm>
            <a:off x="0" y="9517063"/>
            <a:ext cx="2984500" cy="501650"/>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902075" y="9517063"/>
            <a:ext cx="2984500" cy="501650"/>
          </a:xfrm>
          <a:prstGeom prst="rect">
            <a:avLst/>
          </a:prstGeom>
        </p:spPr>
        <p:txBody>
          <a:bodyPr vert="horz" lIns="91440" tIns="45720" rIns="91440" bIns="45720" rtlCol="0" anchor="b"/>
          <a:lstStyle>
            <a:lvl1pPr algn="r">
              <a:defRPr sz="1200"/>
            </a:lvl1pPr>
          </a:lstStyle>
          <a:p>
            <a:fld id="{B148909F-E698-4822-9125-D2CD0217EB14}" type="slidenum">
              <a:rPr lang="es-CO" smtClean="0"/>
              <a:t>‹Nº›</a:t>
            </a:fld>
            <a:endParaRPr lang="es-CO"/>
          </a:p>
        </p:txBody>
      </p:sp>
    </p:spTree>
    <p:extLst>
      <p:ext uri="{BB962C8B-B14F-4D97-AF65-F5344CB8AC3E}">
        <p14:creationId xmlns:p14="http://schemas.microsoft.com/office/powerpoint/2010/main" val="39785768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B148909F-E698-4822-9125-D2CD0217EB14}" type="slidenum">
              <a:rPr lang="es-CO" smtClean="0"/>
              <a:t>4</a:t>
            </a:fld>
            <a:endParaRPr lang="es-CO"/>
          </a:p>
        </p:txBody>
      </p:sp>
    </p:spTree>
    <p:extLst>
      <p:ext uri="{BB962C8B-B14F-4D97-AF65-F5344CB8AC3E}">
        <p14:creationId xmlns:p14="http://schemas.microsoft.com/office/powerpoint/2010/main" val="39180130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smtClean="0"/>
              <a:t> </a:t>
            </a:r>
            <a:endParaRPr lang="es-ES" dirty="0"/>
          </a:p>
        </p:txBody>
      </p:sp>
      <p:sp>
        <p:nvSpPr>
          <p:cNvPr id="4" name="Marcador de número de diapositiva 3"/>
          <p:cNvSpPr>
            <a:spLocks noGrp="1"/>
          </p:cNvSpPr>
          <p:nvPr>
            <p:ph type="sldNum" sz="quarter" idx="10"/>
          </p:nvPr>
        </p:nvSpPr>
        <p:spPr/>
        <p:txBody>
          <a:bodyPr/>
          <a:lstStyle/>
          <a:p>
            <a:fld id="{B148909F-E698-4822-9125-D2CD0217EB14}" type="slidenum">
              <a:rPr lang="es-CO" smtClean="0"/>
              <a:t>6</a:t>
            </a:fld>
            <a:endParaRPr lang="es-CO"/>
          </a:p>
        </p:txBody>
      </p:sp>
    </p:spTree>
    <p:extLst>
      <p:ext uri="{BB962C8B-B14F-4D97-AF65-F5344CB8AC3E}">
        <p14:creationId xmlns:p14="http://schemas.microsoft.com/office/powerpoint/2010/main" val="34718412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6"/>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50FB1842-FFE9-409B-8A37-04893FFE368D}" type="datetimeFigureOut">
              <a:rPr lang="es-CO" smtClean="0"/>
              <a:pPr/>
              <a:t>10/10/2019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158E616C-18FC-48D7-8B7C-FD5B3D61267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50FB1842-FFE9-409B-8A37-04893FFE368D}" type="datetimeFigureOut">
              <a:rPr lang="es-CO" smtClean="0"/>
              <a:pPr/>
              <a:t>10/10/2019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158E616C-18FC-48D7-8B7C-FD5B3D61267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9"/>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50FB1842-FFE9-409B-8A37-04893FFE368D}" type="datetimeFigureOut">
              <a:rPr lang="es-CO" smtClean="0"/>
              <a:pPr/>
              <a:t>10/10/2019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158E616C-18FC-48D7-8B7C-FD5B3D61267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50FB1842-FFE9-409B-8A37-04893FFE368D}" type="datetimeFigureOut">
              <a:rPr lang="es-CO" smtClean="0"/>
              <a:pPr/>
              <a:t>10/10/2019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158E616C-18FC-48D7-8B7C-FD5B3D61267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1"/>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50FB1842-FFE9-409B-8A37-04893FFE368D}" type="datetimeFigureOut">
              <a:rPr lang="es-CO" smtClean="0"/>
              <a:pPr/>
              <a:t>10/10/2019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158E616C-18FC-48D7-8B7C-FD5B3D61267F}" type="slidenum">
              <a:rPr lang="es-CO" smtClean="0"/>
              <a:pPr/>
              <a:t>‹Nº›</a:t>
            </a:fld>
            <a:endParaRPr lang="es-C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50FB1842-FFE9-409B-8A37-04893FFE368D}" type="datetimeFigureOut">
              <a:rPr lang="es-CO" smtClean="0"/>
              <a:pPr/>
              <a:t>10/10/2019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158E616C-18FC-48D7-8B7C-FD5B3D61267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50FB1842-FFE9-409B-8A37-04893FFE368D}" type="datetimeFigureOut">
              <a:rPr lang="es-CO" smtClean="0"/>
              <a:pPr/>
              <a:t>10/10/2019</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158E616C-18FC-48D7-8B7C-FD5B3D61267F}" type="slidenum">
              <a:rPr lang="es-CO" smtClean="0"/>
              <a:pPr/>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50FB1842-FFE9-409B-8A37-04893FFE368D}" type="datetimeFigureOut">
              <a:rPr lang="es-CO" smtClean="0"/>
              <a:pPr/>
              <a:t>10/10/2019</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158E616C-18FC-48D7-8B7C-FD5B3D61267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0FB1842-FFE9-409B-8A37-04893FFE368D}" type="datetimeFigureOut">
              <a:rPr lang="es-CO" smtClean="0"/>
              <a:pPr/>
              <a:t>10/10/2019</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158E616C-18FC-48D7-8B7C-FD5B3D61267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2" y="273049"/>
            <a:ext cx="3008313" cy="1162051"/>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0FB1842-FFE9-409B-8A37-04893FFE368D}" type="datetimeFigureOut">
              <a:rPr lang="es-CO" smtClean="0"/>
              <a:pPr/>
              <a:t>10/10/2019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158E616C-18FC-48D7-8B7C-FD5B3D61267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9"/>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0FB1842-FFE9-409B-8A37-04893FFE368D}" type="datetimeFigureOut">
              <a:rPr lang="es-CO" smtClean="0"/>
              <a:pPr/>
              <a:t>10/10/2019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158E616C-18FC-48D7-8B7C-FD5B3D61267F}" type="slidenum">
              <a:rPr lang="es-CO" smtClean="0"/>
              <a:pPr/>
              <a:t>‹Nº›</a:t>
            </a:fld>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FB1842-FFE9-409B-8A37-04893FFE368D}" type="datetimeFigureOut">
              <a:rPr lang="es-CO" smtClean="0"/>
              <a:pPr/>
              <a:t>10/10/2019</a:t>
            </a:fld>
            <a:endParaRPr lang="es-CO"/>
          </a:p>
        </p:txBody>
      </p:sp>
      <p:sp>
        <p:nvSpPr>
          <p:cNvPr id="5" name="4 Marcador de pie de página"/>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8E616C-18FC-48D7-8B7C-FD5B3D61267F}" type="slidenum">
              <a:rPr lang="es-CO" smtClean="0"/>
              <a:pPr/>
              <a:t>‹Nº›</a:t>
            </a:fld>
            <a:endParaRPr lang="es-C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notificacionesjudiciales@itp.edu.co"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chart" Target="../charts/chart3.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0" y="548680"/>
            <a:ext cx="9144000" cy="4524315"/>
          </a:xfrm>
          <a:prstGeom prst="rect">
            <a:avLst/>
          </a:prstGeom>
          <a:noFill/>
        </p:spPr>
        <p:txBody>
          <a:bodyPr wrap="square" rtlCol="0">
            <a:spAutoFit/>
          </a:bodyPr>
          <a:lstStyle/>
          <a:p>
            <a:pPr algn="ctr"/>
            <a:r>
              <a:rPr lang="es-CO" dirty="0"/>
              <a:t>OFICINA DE ATENCIÓN AL </a:t>
            </a:r>
            <a:r>
              <a:rPr lang="es-CO" dirty="0" smtClean="0"/>
              <a:t>USUARIO </a:t>
            </a:r>
            <a:r>
              <a:rPr lang="es-CO" dirty="0"/>
              <a:t>INSTITUTO TECNOLÓGICO DEL PUTUMAYO </a:t>
            </a:r>
          </a:p>
          <a:p>
            <a:pPr algn="ctr"/>
            <a:r>
              <a:rPr lang="es-CO" dirty="0"/>
              <a:t>RESOLUCIONES </a:t>
            </a:r>
            <a:r>
              <a:rPr lang="es-CO" dirty="0" err="1"/>
              <a:t>Nros</a:t>
            </a:r>
            <a:r>
              <a:rPr lang="es-CO" dirty="0"/>
              <a:t>. 0316/2015 - 0070/2016 </a:t>
            </a:r>
          </a:p>
          <a:p>
            <a:r>
              <a:rPr lang="es-CO" dirty="0">
                <a:solidFill>
                  <a:schemeClr val="bg1"/>
                </a:solidFill>
              </a:rPr>
              <a:t> </a:t>
            </a:r>
          </a:p>
          <a:p>
            <a:pPr algn="ctr"/>
            <a:endParaRPr lang="es-CO" dirty="0" smtClean="0"/>
          </a:p>
          <a:p>
            <a:pPr algn="ctr"/>
            <a:endParaRPr lang="es-CO" dirty="0"/>
          </a:p>
          <a:p>
            <a:pPr algn="ctr"/>
            <a:endParaRPr lang="es-CO" dirty="0" smtClean="0"/>
          </a:p>
          <a:p>
            <a:pPr algn="ctr"/>
            <a:endParaRPr lang="es-CO" dirty="0"/>
          </a:p>
          <a:p>
            <a:pPr algn="ctr"/>
            <a:endParaRPr lang="es-CO" dirty="0" smtClean="0"/>
          </a:p>
          <a:p>
            <a:pPr algn="ctr"/>
            <a:endParaRPr lang="es-CO" dirty="0"/>
          </a:p>
          <a:p>
            <a:pPr algn="ctr"/>
            <a:endParaRPr lang="es-CO" dirty="0" smtClean="0"/>
          </a:p>
          <a:p>
            <a:pPr algn="ctr"/>
            <a:endParaRPr lang="es-CO" dirty="0"/>
          </a:p>
          <a:p>
            <a:pPr algn="ctr"/>
            <a:endParaRPr lang="es-CO" dirty="0" smtClean="0"/>
          </a:p>
          <a:p>
            <a:pPr algn="ctr"/>
            <a:endParaRPr lang="es-CO" dirty="0"/>
          </a:p>
          <a:p>
            <a:pPr algn="ctr"/>
            <a:endParaRPr lang="es-CO" dirty="0" smtClean="0"/>
          </a:p>
          <a:p>
            <a:pPr algn="ctr"/>
            <a:endParaRPr lang="es-CO" dirty="0"/>
          </a:p>
          <a:p>
            <a:endParaRPr lang="es-CO" dirty="0"/>
          </a:p>
        </p:txBody>
      </p:sp>
      <p:pic>
        <p:nvPicPr>
          <p:cNvPr id="5" name="Imagen 4" descr="web itp.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43808" y="1340768"/>
            <a:ext cx="3429000" cy="3596640"/>
          </a:xfrm>
          <a:prstGeom prst="rect">
            <a:avLst/>
          </a:prstGeom>
        </p:spPr>
      </p:pic>
    </p:spTree>
    <p:extLst>
      <p:ext uri="{BB962C8B-B14F-4D97-AF65-F5344CB8AC3E}">
        <p14:creationId xmlns:p14="http://schemas.microsoft.com/office/powerpoint/2010/main" val="2934036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3"/>
          <p:cNvSpPr txBox="1">
            <a:spLocks/>
          </p:cNvSpPr>
          <p:nvPr/>
        </p:nvSpPr>
        <p:spPr>
          <a:xfrm>
            <a:off x="395536" y="1340768"/>
            <a:ext cx="8494943" cy="4105739"/>
          </a:xfrm>
          <a:prstGeom prst="rect">
            <a:avLst/>
          </a:prstGeom>
        </p:spPr>
        <p:txBody>
          <a:bodyPr wrap="square">
            <a:sp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endParaRPr lang="es-CO" sz="1600" b="1" dirty="0" smtClean="0"/>
          </a:p>
          <a:p>
            <a:pPr marL="0" indent="0" algn="just">
              <a:buFont typeface="Arial" pitchFamily="34" charset="0"/>
              <a:buNone/>
            </a:pPr>
            <a:r>
              <a:rPr lang="es-CO" sz="2400" dirty="0" smtClean="0"/>
              <a:t>En el mes de SEPTIEMBRE de 2019, se dio oportuna remisión a las 121 PQRSD, radicadas en la oficina de atención al ciudadano a través del canal presencial, las cuales se direccionaron al personal de las diferentes dependencias administrativas o académicas, los jefes de oficinas, los coordinadores de los grupos internos de trabajo, los docentes y en general, los funcionarios que por delegación se le haya asignado la competencia para decidir, según la materia objeto de la petición, queja, reclamo, sugerencia o denuncia están obligados a responder de manera oportuna dentro de los términos de ley. </a:t>
            </a:r>
            <a:endParaRPr lang="es-CO" sz="2400" dirty="0"/>
          </a:p>
        </p:txBody>
      </p:sp>
      <p:sp>
        <p:nvSpPr>
          <p:cNvPr id="3" name="Título 1"/>
          <p:cNvSpPr txBox="1">
            <a:spLocks/>
          </p:cNvSpPr>
          <p:nvPr/>
        </p:nvSpPr>
        <p:spPr>
          <a:xfrm>
            <a:off x="528207" y="836712"/>
            <a:ext cx="8229600" cy="72008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O" sz="1800" b="1" dirty="0" smtClean="0"/>
              <a:t>OPORTUNIDAD DE REDIRECCIONAMIENTO A LAS PQRSD</a:t>
            </a:r>
            <a:r>
              <a:rPr lang="es-CO" sz="4000" b="1" dirty="0" smtClean="0"/>
              <a:t/>
            </a:r>
            <a:br>
              <a:rPr lang="es-CO" sz="4000" b="1" dirty="0" smtClean="0"/>
            </a:br>
            <a:endParaRPr lang="es-CO" sz="4000" dirty="0"/>
          </a:p>
        </p:txBody>
      </p:sp>
    </p:spTree>
    <p:extLst>
      <p:ext uri="{BB962C8B-B14F-4D97-AF65-F5344CB8AC3E}">
        <p14:creationId xmlns:p14="http://schemas.microsoft.com/office/powerpoint/2010/main" val="7255986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LOGO 2.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50806" y="3429000"/>
            <a:ext cx="3672408" cy="1610970"/>
          </a:xfrm>
          <a:prstGeom prst="rect">
            <a:avLst/>
          </a:prstGeom>
        </p:spPr>
      </p:pic>
      <p:sp>
        <p:nvSpPr>
          <p:cNvPr id="5" name="CuadroTexto 4"/>
          <p:cNvSpPr txBox="1"/>
          <p:nvPr/>
        </p:nvSpPr>
        <p:spPr>
          <a:xfrm>
            <a:off x="2267744" y="1499300"/>
            <a:ext cx="4838533" cy="1569660"/>
          </a:xfrm>
          <a:prstGeom prst="rect">
            <a:avLst/>
          </a:prstGeom>
          <a:noFill/>
        </p:spPr>
        <p:txBody>
          <a:bodyPr wrap="square" rtlCol="0">
            <a:spAutoFit/>
          </a:bodyPr>
          <a:lstStyle/>
          <a:p>
            <a:pPr algn="ctr"/>
            <a:r>
              <a:rPr lang="es-ES" sz="9600" b="1" dirty="0" smtClean="0"/>
              <a:t>GRACIAS </a:t>
            </a:r>
            <a:endParaRPr lang="es-CO" sz="9600" b="1" dirty="0"/>
          </a:p>
        </p:txBody>
      </p:sp>
    </p:spTree>
    <p:extLst>
      <p:ext uri="{BB962C8B-B14F-4D97-AF65-F5344CB8AC3E}">
        <p14:creationId xmlns:p14="http://schemas.microsoft.com/office/powerpoint/2010/main" val="1704964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1043608" y="836712"/>
            <a:ext cx="6912768" cy="5355312"/>
          </a:xfrm>
          <a:prstGeom prst="rect">
            <a:avLst/>
          </a:prstGeom>
          <a:noFill/>
        </p:spPr>
        <p:txBody>
          <a:bodyPr wrap="square" rtlCol="0">
            <a:spAutoFit/>
          </a:bodyPr>
          <a:lstStyle/>
          <a:p>
            <a:pPr algn="ctr"/>
            <a:r>
              <a:rPr lang="es-CO" dirty="0" smtClean="0"/>
              <a:t>Rector</a:t>
            </a:r>
          </a:p>
          <a:p>
            <a:pPr algn="ctr"/>
            <a:r>
              <a:rPr lang="es-CO" dirty="0" smtClean="0"/>
              <a:t>Miguel </a:t>
            </a:r>
            <a:r>
              <a:rPr lang="es-CO" dirty="0" err="1" smtClean="0"/>
              <a:t>Angel</a:t>
            </a:r>
            <a:r>
              <a:rPr lang="es-CO" dirty="0" smtClean="0"/>
              <a:t> </a:t>
            </a:r>
            <a:r>
              <a:rPr lang="es-CO" dirty="0" err="1" smtClean="0"/>
              <a:t>Canchala</a:t>
            </a:r>
            <a:r>
              <a:rPr lang="es-CO" dirty="0" smtClean="0"/>
              <a:t> Delgado</a:t>
            </a:r>
          </a:p>
          <a:p>
            <a:pPr algn="ctr"/>
            <a:r>
              <a:rPr lang="es-CO" dirty="0" smtClean="0"/>
              <a:t>Rector (e)</a:t>
            </a:r>
          </a:p>
          <a:p>
            <a:pPr algn="ctr"/>
            <a:endParaRPr lang="es-CO" dirty="0" smtClean="0"/>
          </a:p>
          <a:p>
            <a:pPr algn="ctr"/>
            <a:r>
              <a:rPr lang="es-CO" dirty="0" smtClean="0"/>
              <a:t>Vicerrectoría Administrativa </a:t>
            </a:r>
          </a:p>
          <a:p>
            <a:pPr algn="ctr"/>
            <a:r>
              <a:rPr lang="es-CO" dirty="0" smtClean="0"/>
              <a:t>Carlos Fernando Cuellar </a:t>
            </a:r>
            <a:r>
              <a:rPr lang="es-CO" dirty="0" err="1" smtClean="0"/>
              <a:t>Martinez</a:t>
            </a:r>
            <a:endParaRPr lang="es-CO" dirty="0" smtClean="0"/>
          </a:p>
          <a:p>
            <a:pPr algn="ctr"/>
            <a:r>
              <a:rPr lang="es-CO" dirty="0" smtClean="0"/>
              <a:t>Vicerrector Administrativo</a:t>
            </a:r>
          </a:p>
          <a:p>
            <a:pPr algn="ctr"/>
            <a:endParaRPr lang="es-CO" dirty="0"/>
          </a:p>
          <a:p>
            <a:pPr algn="ctr"/>
            <a:r>
              <a:rPr lang="es-CO" dirty="0"/>
              <a:t>Oficina de </a:t>
            </a:r>
            <a:r>
              <a:rPr lang="es-CO" dirty="0" smtClean="0"/>
              <a:t>Atención al Ciudadano </a:t>
            </a:r>
            <a:endParaRPr lang="es-CO" dirty="0"/>
          </a:p>
          <a:p>
            <a:pPr algn="ctr"/>
            <a:r>
              <a:rPr lang="es-CO" dirty="0" smtClean="0"/>
              <a:t>Responsable Martha Judith Pérez</a:t>
            </a:r>
          </a:p>
          <a:p>
            <a:pPr algn="ctr"/>
            <a:r>
              <a:rPr lang="es-CO" dirty="0" smtClean="0"/>
              <a:t>Apoyo a Vicerrectoría Administrativa</a:t>
            </a:r>
          </a:p>
          <a:p>
            <a:pPr algn="ctr"/>
            <a:endParaRPr lang="es-CO" dirty="0"/>
          </a:p>
          <a:p>
            <a:pPr algn="ctr"/>
            <a:r>
              <a:rPr lang="es-CO" dirty="0" smtClean="0"/>
              <a:t>Documento Elaborado por: Angela Yolima Bermeo Navia</a:t>
            </a:r>
          </a:p>
          <a:p>
            <a:pPr algn="ctr"/>
            <a:r>
              <a:rPr lang="es-CO" dirty="0" smtClean="0"/>
              <a:t>Apoyo </a:t>
            </a:r>
            <a:r>
              <a:rPr lang="es-CO" dirty="0"/>
              <a:t>a </a:t>
            </a:r>
            <a:r>
              <a:rPr lang="es-CO" dirty="0" smtClean="0"/>
              <a:t>Vicerrectoría Administrativa</a:t>
            </a:r>
          </a:p>
          <a:p>
            <a:pPr algn="ctr"/>
            <a:endParaRPr lang="es-CO" dirty="0" smtClean="0"/>
          </a:p>
          <a:p>
            <a:pPr algn="ctr"/>
            <a:endParaRPr lang="es-CO" dirty="0" smtClean="0"/>
          </a:p>
          <a:p>
            <a:pPr algn="ctr"/>
            <a:endParaRPr lang="es-CO" dirty="0"/>
          </a:p>
          <a:p>
            <a:pPr algn="ctr"/>
            <a:endParaRPr lang="es-CO" dirty="0" smtClean="0"/>
          </a:p>
          <a:p>
            <a:pPr algn="ctr"/>
            <a:endParaRPr lang="es-CO" dirty="0"/>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xmlns:p14="http://schemas.microsoft.com/office/powerpoint/2010/main" spd="slow">
        <p:checker/>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9"/>
            <a:ext cx="8229600" cy="922113"/>
          </a:xfrm>
        </p:spPr>
        <p:txBody>
          <a:bodyPr>
            <a:normAutofit fontScale="90000"/>
          </a:bodyPr>
          <a:lstStyle/>
          <a:p>
            <a:r>
              <a:rPr lang="es-CO" sz="2200" dirty="0"/>
              <a:t/>
            </a:r>
            <a:br>
              <a:rPr lang="es-CO" sz="2200" dirty="0"/>
            </a:br>
            <a:r>
              <a:rPr lang="es-CO" sz="2000" b="1" dirty="0"/>
              <a:t>INFORME MENSUAL DE </a:t>
            </a:r>
            <a:r>
              <a:rPr lang="es-CO" sz="2000" b="1" dirty="0" smtClean="0"/>
              <a:t>PQRSD </a:t>
            </a:r>
            <a:r>
              <a:rPr lang="es-CO" sz="2000" b="1" dirty="0"/>
              <a:t/>
            </a:r>
            <a:br>
              <a:rPr lang="es-CO" sz="2000" b="1" dirty="0"/>
            </a:br>
            <a:r>
              <a:rPr lang="es-CO" sz="2000" b="1" dirty="0" smtClean="0"/>
              <a:t>SEPTIEMBRE DE 2019</a:t>
            </a:r>
            <a:r>
              <a:rPr lang="es-CO" sz="2000" dirty="0"/>
              <a:t/>
            </a:r>
            <a:br>
              <a:rPr lang="es-CO" sz="2000" dirty="0"/>
            </a:br>
            <a:endParaRPr lang="es-CO" sz="2000" dirty="0"/>
          </a:p>
        </p:txBody>
      </p:sp>
      <p:sp>
        <p:nvSpPr>
          <p:cNvPr id="4" name="Marcador de contenido 2"/>
          <p:cNvSpPr>
            <a:spLocks noGrp="1"/>
          </p:cNvSpPr>
          <p:nvPr>
            <p:ph idx="1"/>
          </p:nvPr>
        </p:nvSpPr>
        <p:spPr>
          <a:xfrm>
            <a:off x="605823" y="1051720"/>
            <a:ext cx="7884876" cy="242239"/>
          </a:xfrm>
        </p:spPr>
        <p:txBody>
          <a:bodyPr>
            <a:noAutofit/>
          </a:bodyPr>
          <a:lstStyle/>
          <a:p>
            <a:pPr marL="0" indent="0" algn="ctr">
              <a:buNone/>
            </a:pPr>
            <a:r>
              <a:rPr lang="es-CO" sz="1200" b="1" dirty="0" smtClean="0"/>
              <a:t>TOTAL PQRSD RECIBIDAS </a:t>
            </a:r>
            <a:r>
              <a:rPr lang="es-CO" sz="1200" b="1" dirty="0"/>
              <a:t>POR LA </a:t>
            </a:r>
            <a:r>
              <a:rPr lang="es-CO" sz="1200" b="1" dirty="0" smtClean="0"/>
              <a:t>OFICINA: </a:t>
            </a:r>
            <a:r>
              <a:rPr lang="es-CO" sz="1400" dirty="0">
                <a:solidFill>
                  <a:srgbClr val="FF0000"/>
                </a:solidFill>
              </a:rPr>
              <a:t/>
            </a:r>
            <a:br>
              <a:rPr lang="es-CO" sz="1400" dirty="0">
                <a:solidFill>
                  <a:srgbClr val="FF0000"/>
                </a:solidFill>
              </a:rPr>
            </a:br>
            <a:endParaRPr lang="es-CO" sz="1400" dirty="0" smtClean="0">
              <a:solidFill>
                <a:srgbClr val="FF0000"/>
              </a:solidFill>
            </a:endParaRPr>
          </a:p>
          <a:p>
            <a:pPr marL="0" indent="0" algn="ctr">
              <a:buNone/>
            </a:pPr>
            <a:endParaRPr lang="es-CO" sz="1400" dirty="0" smtClean="0"/>
          </a:p>
          <a:p>
            <a:pPr marL="0" indent="0" algn="ctr">
              <a:buNone/>
            </a:pPr>
            <a:endParaRPr lang="es-CO" sz="1400" dirty="0"/>
          </a:p>
          <a:p>
            <a:pPr marL="0" indent="0" algn="ctr">
              <a:buNone/>
            </a:pPr>
            <a:endParaRPr lang="es-CO" sz="1400" dirty="0"/>
          </a:p>
          <a:p>
            <a:pPr marL="0" indent="0" algn="just">
              <a:buNone/>
            </a:pPr>
            <a:endParaRPr lang="es-CO" sz="1400" dirty="0" smtClean="0"/>
          </a:p>
          <a:p>
            <a:pPr marL="0" indent="0" algn="just">
              <a:buNone/>
            </a:pPr>
            <a:endParaRPr lang="es-CO" sz="1200" dirty="0"/>
          </a:p>
          <a:p>
            <a:pPr marL="0" indent="0" algn="just">
              <a:buNone/>
            </a:pPr>
            <a:endParaRPr lang="es-CO" sz="1400" dirty="0" smtClean="0"/>
          </a:p>
          <a:p>
            <a:pPr marL="0" indent="0" algn="just">
              <a:buNone/>
            </a:pPr>
            <a:endParaRPr lang="es-CO" sz="1400" dirty="0" smtClean="0"/>
          </a:p>
          <a:p>
            <a:pPr marL="0" indent="0" algn="just">
              <a:buNone/>
            </a:pPr>
            <a:endParaRPr lang="es-CO" sz="1400" dirty="0"/>
          </a:p>
          <a:p>
            <a:pPr marL="0" indent="0" algn="just">
              <a:buNone/>
            </a:pPr>
            <a:endParaRPr lang="es-CO" sz="1400" dirty="0" smtClean="0"/>
          </a:p>
          <a:p>
            <a:pPr marL="0" indent="0" algn="just">
              <a:buNone/>
            </a:pPr>
            <a:endParaRPr lang="es-CO" sz="1400" dirty="0" smtClean="0"/>
          </a:p>
          <a:p>
            <a:pPr marL="0" indent="0" algn="just">
              <a:buNone/>
            </a:pPr>
            <a:endParaRPr lang="es-CO" sz="1600" dirty="0" smtClean="0"/>
          </a:p>
          <a:p>
            <a:pPr marL="0" indent="0" algn="just">
              <a:buNone/>
            </a:pPr>
            <a:endParaRPr lang="es-CO" dirty="0"/>
          </a:p>
          <a:p>
            <a:pPr marL="0" indent="0" algn="just">
              <a:buNone/>
            </a:pPr>
            <a:endParaRPr lang="es-CO" dirty="0" smtClean="0"/>
          </a:p>
          <a:p>
            <a:pPr marL="0" indent="0" algn="just">
              <a:buNone/>
            </a:pPr>
            <a:endParaRPr lang="es-CO" dirty="0"/>
          </a:p>
          <a:p>
            <a:pPr marL="0" indent="0" algn="just">
              <a:buNone/>
            </a:pPr>
            <a:endParaRPr lang="es-CO" dirty="0" smtClean="0"/>
          </a:p>
          <a:p>
            <a:pPr marL="0" indent="0" algn="just">
              <a:buNone/>
            </a:pPr>
            <a:endParaRPr lang="es-CO" dirty="0"/>
          </a:p>
          <a:p>
            <a:pPr marL="0" indent="0" algn="just">
              <a:buNone/>
            </a:pPr>
            <a:endParaRPr lang="es-CO" dirty="0" smtClean="0"/>
          </a:p>
          <a:p>
            <a:pPr marL="0" indent="0" algn="just">
              <a:buNone/>
            </a:pPr>
            <a:endParaRPr lang="es-CO" dirty="0"/>
          </a:p>
          <a:p>
            <a:pPr marL="0" indent="0" algn="just">
              <a:buNone/>
            </a:pPr>
            <a:endParaRPr lang="es-CO" dirty="0" smtClean="0"/>
          </a:p>
          <a:p>
            <a:pPr marL="0" indent="0" algn="just">
              <a:buNone/>
            </a:pPr>
            <a:endParaRPr lang="es-CO" sz="1400" dirty="0"/>
          </a:p>
          <a:p>
            <a:pPr marL="0" indent="0" algn="just">
              <a:buNone/>
            </a:pPr>
            <a:endParaRPr lang="es-CO" sz="1400" dirty="0" smtClean="0"/>
          </a:p>
          <a:p>
            <a:pPr marL="0" indent="0" algn="just">
              <a:buNone/>
            </a:pPr>
            <a:endParaRPr lang="es-CO" sz="1400" dirty="0"/>
          </a:p>
          <a:p>
            <a:pPr marL="0" indent="0" algn="just">
              <a:buNone/>
            </a:pPr>
            <a:endParaRPr lang="es-CO" sz="1400" i="1" dirty="0"/>
          </a:p>
          <a:p>
            <a:pPr marL="0" indent="0" algn="just">
              <a:buNone/>
            </a:pPr>
            <a:endParaRPr lang="es-CO" sz="1400" dirty="0">
              <a:solidFill>
                <a:srgbClr val="FF0000"/>
              </a:solidFill>
            </a:endParaRPr>
          </a:p>
        </p:txBody>
      </p:sp>
      <p:sp>
        <p:nvSpPr>
          <p:cNvPr id="3" name="Rectángulo 2"/>
          <p:cNvSpPr/>
          <p:nvPr/>
        </p:nvSpPr>
        <p:spPr>
          <a:xfrm>
            <a:off x="287524" y="4502802"/>
            <a:ext cx="8568952" cy="1015663"/>
          </a:xfrm>
          <a:prstGeom prst="rect">
            <a:avLst/>
          </a:prstGeom>
        </p:spPr>
        <p:txBody>
          <a:bodyPr wrap="square">
            <a:spAutoFit/>
          </a:bodyPr>
          <a:lstStyle/>
          <a:p>
            <a:pPr algn="just"/>
            <a:r>
              <a:rPr lang="es-CO" sz="1500" dirty="0"/>
              <a:t>A través de la oficina de atención al ciudadano en el mes de </a:t>
            </a:r>
            <a:r>
              <a:rPr lang="es-CO" sz="1500" dirty="0" smtClean="0"/>
              <a:t>Septiembre de </a:t>
            </a:r>
            <a:r>
              <a:rPr lang="es-CO" sz="1500" dirty="0"/>
              <a:t>2019 se recibieron </a:t>
            </a:r>
            <a:r>
              <a:rPr lang="es-CO" sz="1500" dirty="0" smtClean="0"/>
              <a:t>121 requerimientos </a:t>
            </a:r>
            <a:r>
              <a:rPr lang="es-CO" sz="1500" dirty="0"/>
              <a:t>por el canal de atención presencial, </a:t>
            </a:r>
            <a:r>
              <a:rPr lang="es-CO" sz="1500" dirty="0" smtClean="0"/>
              <a:t>170 por </a:t>
            </a:r>
            <a:r>
              <a:rPr lang="es-CO" sz="1500" dirty="0"/>
              <a:t>el canal virtual y </a:t>
            </a:r>
            <a:r>
              <a:rPr lang="es-CO" sz="1500" dirty="0" smtClean="0"/>
              <a:t>117 a </a:t>
            </a:r>
            <a:r>
              <a:rPr lang="es-CO" sz="1500" dirty="0"/>
              <a:t>través del canal telefónico, para un total </a:t>
            </a:r>
            <a:r>
              <a:rPr lang="es-CO" sz="1500" dirty="0" smtClean="0"/>
              <a:t>de 408 PQRSD</a:t>
            </a:r>
            <a:r>
              <a:rPr lang="es-CO" sz="1500" dirty="0"/>
              <a:t>,  garantizando el registro del 100% de las PQRSD recibidas en el canal presencial y el oportuno redireccionamiento a las dependencias competentes para el tramite pertinente.</a:t>
            </a:r>
          </a:p>
        </p:txBody>
      </p:sp>
      <p:graphicFrame>
        <p:nvGraphicFramePr>
          <p:cNvPr id="7" name="Gráfico 6"/>
          <p:cNvGraphicFramePr>
            <a:graphicFrameLocks/>
          </p:cNvGraphicFramePr>
          <p:nvPr>
            <p:extLst>
              <p:ext uri="{D42A27DB-BD31-4B8C-83A1-F6EECF244321}">
                <p14:modId xmlns:p14="http://schemas.microsoft.com/office/powerpoint/2010/main" val="2013214807"/>
              </p:ext>
            </p:extLst>
          </p:nvPr>
        </p:nvGraphicFramePr>
        <p:xfrm>
          <a:off x="1475656" y="1287887"/>
          <a:ext cx="6296024" cy="307721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871738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51520" y="404664"/>
            <a:ext cx="8640960" cy="2169063"/>
          </a:xfrm>
        </p:spPr>
        <p:txBody>
          <a:bodyPr>
            <a:noAutofit/>
          </a:bodyPr>
          <a:lstStyle/>
          <a:p>
            <a:pPr marL="0" indent="0" algn="just">
              <a:buNone/>
            </a:pPr>
            <a:r>
              <a:rPr lang="es-CO" sz="1500" dirty="0" smtClean="0"/>
              <a:t>Los </a:t>
            </a:r>
            <a:r>
              <a:rPr lang="es-CO" sz="1500" dirty="0"/>
              <a:t>correos electrónicos </a:t>
            </a:r>
            <a:r>
              <a:rPr lang="es-CO" sz="1500" u="sng" dirty="0" smtClean="0">
                <a:solidFill>
                  <a:srgbClr val="00B0F0"/>
                </a:solidFill>
              </a:rPr>
              <a:t>atencionalusuario@itp.edu.co</a:t>
            </a:r>
            <a:r>
              <a:rPr lang="es-CO" sz="1500" dirty="0" smtClean="0">
                <a:solidFill>
                  <a:srgbClr val="00B0F0"/>
                </a:solidFill>
              </a:rPr>
              <a:t> </a:t>
            </a:r>
            <a:r>
              <a:rPr lang="es-CO" sz="1500" dirty="0"/>
              <a:t>y  </a:t>
            </a:r>
            <a:r>
              <a:rPr lang="es-CO" sz="1500" dirty="0">
                <a:hlinkClick r:id="rId3"/>
              </a:rPr>
              <a:t>notificacionesjudiciales@itp.edu.co</a:t>
            </a:r>
            <a:r>
              <a:rPr lang="es-CO" sz="1500" dirty="0"/>
              <a:t> , se encuentra activo las 24 horas, no obstante las peticiones, quejas, reclamos y notificaciones enviadas por estos medios se gestionan en horas y días </a:t>
            </a:r>
            <a:r>
              <a:rPr lang="es-CO" sz="1500" dirty="0" smtClean="0"/>
              <a:t>hábiles, una </a:t>
            </a:r>
            <a:r>
              <a:rPr lang="es-CO" sz="1500" dirty="0"/>
              <a:t>vez </a:t>
            </a:r>
            <a:r>
              <a:rPr lang="es-CO" sz="1500" dirty="0" smtClean="0"/>
              <a:t>verificado  </a:t>
            </a:r>
            <a:r>
              <a:rPr lang="es-CO" sz="1500" dirty="0"/>
              <a:t>se constató que en el mes de </a:t>
            </a:r>
            <a:r>
              <a:rPr lang="es-CO" sz="1500" dirty="0" smtClean="0"/>
              <a:t>septiembre de 2019 a través del correo de notificaciones se recibieron dos (02) requerimientos y/o notificaciones,  y al correo de atención al usuario llegaron ciento sesenta y ocho (168) PQRSD, por </a:t>
            </a:r>
            <a:r>
              <a:rPr lang="es-CO" sz="1500" dirty="0"/>
              <a:t>la línea móvil </a:t>
            </a:r>
            <a:r>
              <a:rPr lang="es-CO" sz="1500" dirty="0" smtClean="0"/>
              <a:t>3103310083 </a:t>
            </a:r>
            <a:r>
              <a:rPr lang="es-CO" sz="1500" dirty="0"/>
              <a:t>de atención al ciudadano </a:t>
            </a:r>
            <a:r>
              <a:rPr lang="es-CO" sz="1500" dirty="0" smtClean="0"/>
              <a:t>se atendieron ciento diecisiete (117) llamadas entre realizadas y recibidas, dónde </a:t>
            </a:r>
            <a:r>
              <a:rPr lang="es-CO" sz="1500" dirty="0"/>
              <a:t>se brindó información tendiente a la oferta </a:t>
            </a:r>
            <a:r>
              <a:rPr lang="es-CO" sz="1500" dirty="0" smtClean="0"/>
              <a:t>académica, fechas de matriculas, valores de pago para diferentes tramites Institucionales, información de respuestas a solicitudes, información para contactar a otras dependencias y </a:t>
            </a:r>
            <a:r>
              <a:rPr lang="es-CO" sz="1500" dirty="0"/>
              <a:t>orientación sobre temas y servicios que son competencia del ITP.    </a:t>
            </a:r>
          </a:p>
          <a:p>
            <a:pPr marL="0" indent="0" algn="ctr">
              <a:buNone/>
            </a:pPr>
            <a:endParaRPr lang="es-CO" sz="800" dirty="0" smtClean="0"/>
          </a:p>
          <a:p>
            <a:pPr marL="0" indent="0" algn="just">
              <a:buNone/>
            </a:pPr>
            <a:endParaRPr lang="es-CO" sz="600" dirty="0"/>
          </a:p>
          <a:p>
            <a:pPr marL="0" indent="0" algn="just">
              <a:buNone/>
            </a:pPr>
            <a:endParaRPr lang="es-CO" sz="600" dirty="0"/>
          </a:p>
          <a:p>
            <a:pPr marL="0" indent="0" algn="just">
              <a:buNone/>
            </a:pPr>
            <a:endParaRPr lang="es-CO" sz="600" dirty="0" smtClean="0"/>
          </a:p>
          <a:p>
            <a:pPr marL="0" indent="0" algn="just">
              <a:buNone/>
            </a:pPr>
            <a:endParaRPr lang="es-CO" sz="600" dirty="0"/>
          </a:p>
          <a:p>
            <a:pPr marL="0" indent="0" algn="just">
              <a:buNone/>
            </a:pPr>
            <a:endParaRPr lang="es-CO" sz="600" dirty="0" smtClean="0"/>
          </a:p>
          <a:p>
            <a:pPr marL="0" indent="0" algn="just">
              <a:buNone/>
            </a:pPr>
            <a:endParaRPr lang="es-CO" sz="600" dirty="0" smtClean="0"/>
          </a:p>
          <a:p>
            <a:pPr marL="0" indent="0" algn="just">
              <a:buNone/>
            </a:pPr>
            <a:endParaRPr lang="es-CO" sz="600" dirty="0"/>
          </a:p>
          <a:p>
            <a:pPr marL="0" indent="0" algn="just">
              <a:buNone/>
            </a:pPr>
            <a:endParaRPr lang="es-CO" sz="600" dirty="0" smtClean="0"/>
          </a:p>
          <a:p>
            <a:pPr marL="0" indent="0" algn="just">
              <a:buNone/>
            </a:pPr>
            <a:endParaRPr lang="es-CO" sz="600" dirty="0" smtClean="0"/>
          </a:p>
          <a:p>
            <a:pPr marL="0" indent="0" algn="just">
              <a:buNone/>
            </a:pPr>
            <a:endParaRPr lang="es-CO" sz="600" dirty="0" smtClean="0"/>
          </a:p>
          <a:p>
            <a:pPr marL="0" indent="0" algn="just">
              <a:buNone/>
            </a:pPr>
            <a:endParaRPr lang="es-CO" sz="600" dirty="0"/>
          </a:p>
          <a:p>
            <a:pPr marL="0" indent="0" algn="just">
              <a:buNone/>
            </a:pPr>
            <a:endParaRPr lang="es-CO" sz="600" dirty="0" smtClean="0"/>
          </a:p>
          <a:p>
            <a:pPr marL="0" indent="0" algn="just">
              <a:buNone/>
            </a:pPr>
            <a:endParaRPr lang="es-CO" sz="600" dirty="0"/>
          </a:p>
          <a:p>
            <a:pPr marL="0" indent="0" algn="just">
              <a:buNone/>
            </a:pPr>
            <a:endParaRPr lang="es-CO" sz="600" dirty="0" smtClean="0"/>
          </a:p>
          <a:p>
            <a:pPr marL="0" indent="0" algn="just">
              <a:buNone/>
            </a:pPr>
            <a:endParaRPr lang="es-CO" sz="600" dirty="0"/>
          </a:p>
          <a:p>
            <a:pPr marL="0" indent="0" algn="just">
              <a:buNone/>
            </a:pPr>
            <a:endParaRPr lang="es-CO" sz="600" dirty="0" smtClean="0"/>
          </a:p>
          <a:p>
            <a:pPr marL="0" indent="0" algn="just">
              <a:buNone/>
            </a:pPr>
            <a:endParaRPr lang="es-CO" sz="600" dirty="0"/>
          </a:p>
          <a:p>
            <a:pPr marL="0" indent="0" algn="just">
              <a:buNone/>
            </a:pPr>
            <a:endParaRPr lang="es-CO" sz="600" dirty="0" smtClean="0"/>
          </a:p>
        </p:txBody>
      </p:sp>
      <p:graphicFrame>
        <p:nvGraphicFramePr>
          <p:cNvPr id="7" name="Gráfico 6"/>
          <p:cNvGraphicFramePr>
            <a:graphicFrameLocks/>
          </p:cNvGraphicFramePr>
          <p:nvPr>
            <p:extLst>
              <p:ext uri="{D42A27DB-BD31-4B8C-83A1-F6EECF244321}">
                <p14:modId xmlns:p14="http://schemas.microsoft.com/office/powerpoint/2010/main" val="4135978540"/>
              </p:ext>
            </p:extLst>
          </p:nvPr>
        </p:nvGraphicFramePr>
        <p:xfrm>
          <a:off x="107504" y="2420888"/>
          <a:ext cx="5328592" cy="302433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Gráfico 7"/>
          <p:cNvGraphicFramePr>
            <a:graphicFrameLocks/>
          </p:cNvGraphicFramePr>
          <p:nvPr>
            <p:extLst>
              <p:ext uri="{D42A27DB-BD31-4B8C-83A1-F6EECF244321}">
                <p14:modId xmlns:p14="http://schemas.microsoft.com/office/powerpoint/2010/main" val="1506514488"/>
              </p:ext>
            </p:extLst>
          </p:nvPr>
        </p:nvGraphicFramePr>
        <p:xfrm>
          <a:off x="5076056" y="2636912"/>
          <a:ext cx="4067944" cy="2664296"/>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40115037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440930"/>
            <a:ext cx="8229600" cy="666080"/>
          </a:xfrm>
        </p:spPr>
        <p:txBody>
          <a:bodyPr>
            <a:normAutofit/>
          </a:bodyPr>
          <a:lstStyle/>
          <a:p>
            <a:r>
              <a:rPr lang="es-CO" sz="2000" dirty="0" smtClean="0"/>
              <a:t>TIPOLOGÍA O MODALIDADES  </a:t>
            </a:r>
            <a:endParaRPr lang="es-CO" sz="2000" dirty="0"/>
          </a:p>
        </p:txBody>
      </p:sp>
      <p:sp>
        <p:nvSpPr>
          <p:cNvPr id="3" name="Marcador de contenido 2"/>
          <p:cNvSpPr>
            <a:spLocks noGrp="1"/>
          </p:cNvSpPr>
          <p:nvPr>
            <p:ph idx="1"/>
          </p:nvPr>
        </p:nvSpPr>
        <p:spPr>
          <a:xfrm>
            <a:off x="429934" y="1033990"/>
            <a:ext cx="8229600" cy="4483241"/>
          </a:xfrm>
        </p:spPr>
        <p:txBody>
          <a:bodyPr>
            <a:normAutofit/>
          </a:bodyPr>
          <a:lstStyle/>
          <a:p>
            <a:pPr marL="0" indent="0" algn="just">
              <a:buNone/>
            </a:pPr>
            <a:r>
              <a:rPr lang="es-CO" sz="1400" dirty="0"/>
              <a:t>Para interpretar y aplicar el tipo de solicitudes recibidas se tendrán en cuenta las siguientes definiciones: Peticiones; Quejas; Reclamos; Sugerencias y Denuncias, de acuerdo a la Resolución </a:t>
            </a:r>
            <a:r>
              <a:rPr lang="es-CO" sz="1400" dirty="0" smtClean="0"/>
              <a:t>No.0070/2016.</a:t>
            </a:r>
          </a:p>
          <a:p>
            <a:pPr marL="0" indent="0" algn="ctr">
              <a:buNone/>
            </a:pPr>
            <a:endParaRPr lang="es-CO" sz="1400" dirty="0" smtClean="0"/>
          </a:p>
          <a:p>
            <a:pPr marL="0" indent="0" algn="ctr">
              <a:buNone/>
            </a:pPr>
            <a:r>
              <a:rPr lang="es-CO" sz="1400" dirty="0" smtClean="0"/>
              <a:t>PQRSD RECIBIDOS POR EL CANAL PRESENCIAL</a:t>
            </a:r>
          </a:p>
          <a:p>
            <a:pPr marL="0" indent="0" algn="ctr">
              <a:buNone/>
            </a:pPr>
            <a:endParaRPr lang="es-CO" sz="1400" dirty="0" smtClean="0"/>
          </a:p>
          <a:p>
            <a:pPr marL="0" indent="0" algn="ctr">
              <a:buNone/>
            </a:pPr>
            <a:endParaRPr lang="es-CO" sz="1400" dirty="0"/>
          </a:p>
          <a:p>
            <a:pPr marL="0" indent="0" algn="just">
              <a:buNone/>
            </a:pPr>
            <a:endParaRPr lang="es-CO" sz="7200" dirty="0"/>
          </a:p>
          <a:p>
            <a:pPr marL="0" indent="0" algn="ctr">
              <a:buNone/>
            </a:pPr>
            <a:endParaRPr lang="es-ES" sz="1200" dirty="0" smtClean="0"/>
          </a:p>
          <a:p>
            <a:pPr marL="0" indent="0" algn="ctr">
              <a:buNone/>
            </a:pPr>
            <a:endParaRPr lang="es-ES" sz="1200" dirty="0"/>
          </a:p>
          <a:p>
            <a:pPr marL="0" indent="0" algn="ctr">
              <a:buNone/>
            </a:pPr>
            <a:endParaRPr lang="es-ES" sz="1200" dirty="0" smtClean="0"/>
          </a:p>
          <a:p>
            <a:pPr marL="0" indent="0" algn="ctr">
              <a:buNone/>
            </a:pPr>
            <a:endParaRPr lang="es-CO" sz="7200" dirty="0" smtClean="0">
              <a:latin typeface="Calibri" panose="020F0502020204030204" pitchFamily="34" charset="0"/>
            </a:endParaRPr>
          </a:p>
          <a:p>
            <a:pPr marL="0" indent="0" algn="just">
              <a:buNone/>
            </a:pPr>
            <a:endParaRPr lang="es-CO" sz="7200" dirty="0">
              <a:latin typeface="Calibri" panose="020F0502020204030204" pitchFamily="34" charset="0"/>
            </a:endParaRPr>
          </a:p>
          <a:p>
            <a:pPr marL="0" indent="0" algn="just">
              <a:buNone/>
            </a:pPr>
            <a:endParaRPr lang="es-CO" sz="7200" dirty="0" smtClean="0">
              <a:latin typeface="Calibri" panose="020F0502020204030204" pitchFamily="34" charset="0"/>
            </a:endParaRPr>
          </a:p>
          <a:p>
            <a:pPr marL="0" indent="0" algn="just">
              <a:buNone/>
            </a:pPr>
            <a:endParaRPr lang="es-CO" sz="7200" dirty="0">
              <a:latin typeface="Calibri" panose="020F0502020204030204" pitchFamily="34" charset="0"/>
            </a:endParaRPr>
          </a:p>
          <a:p>
            <a:pPr marL="0" indent="0" algn="just">
              <a:buNone/>
            </a:pPr>
            <a:endParaRPr lang="es-CO" sz="7200" dirty="0" smtClean="0">
              <a:latin typeface="Calibri" panose="020F0502020204030204" pitchFamily="34" charset="0"/>
            </a:endParaRPr>
          </a:p>
          <a:p>
            <a:pPr marL="0" indent="0" algn="just">
              <a:buNone/>
            </a:pPr>
            <a:endParaRPr lang="es-CO" sz="7200" dirty="0">
              <a:latin typeface="Calibri" panose="020F0502020204030204" pitchFamily="34" charset="0"/>
            </a:endParaRPr>
          </a:p>
          <a:p>
            <a:pPr marL="0" indent="0" algn="just">
              <a:buNone/>
            </a:pPr>
            <a:endParaRPr lang="es-CO" sz="7200" dirty="0" smtClean="0">
              <a:latin typeface="Calibri" panose="020F0502020204030204" pitchFamily="34" charset="0"/>
            </a:endParaRPr>
          </a:p>
          <a:p>
            <a:pPr marL="0" indent="0" algn="just">
              <a:buNone/>
            </a:pPr>
            <a:endParaRPr lang="es-CO" sz="7200" dirty="0">
              <a:latin typeface="Calibri" panose="020F0502020204030204" pitchFamily="34" charset="0"/>
            </a:endParaRPr>
          </a:p>
          <a:p>
            <a:pPr marL="0" indent="0" algn="just">
              <a:buNone/>
            </a:pPr>
            <a:endParaRPr lang="es-CO" sz="7200" dirty="0" smtClean="0">
              <a:latin typeface="Calibri" panose="020F0502020204030204" pitchFamily="34" charset="0"/>
            </a:endParaRPr>
          </a:p>
          <a:p>
            <a:pPr marL="0" indent="0" algn="just">
              <a:buNone/>
            </a:pPr>
            <a:endParaRPr lang="es-CO" sz="7200" dirty="0">
              <a:latin typeface="Calibri" panose="020F0502020204030204" pitchFamily="34" charset="0"/>
            </a:endParaRPr>
          </a:p>
          <a:p>
            <a:pPr marL="0" indent="0" algn="just">
              <a:buNone/>
            </a:pPr>
            <a:endParaRPr lang="es-CO" sz="7200" dirty="0" smtClean="0">
              <a:latin typeface="Calibri" panose="020F0502020204030204" pitchFamily="34" charset="0"/>
            </a:endParaRPr>
          </a:p>
          <a:p>
            <a:pPr marL="0" indent="0" algn="just">
              <a:buNone/>
            </a:pPr>
            <a:endParaRPr lang="es-CO" sz="7200" dirty="0">
              <a:latin typeface="Calibri" panose="020F0502020204030204" pitchFamily="34" charset="0"/>
            </a:endParaRPr>
          </a:p>
          <a:p>
            <a:pPr marL="0" indent="0" algn="just">
              <a:buNone/>
            </a:pPr>
            <a:endParaRPr lang="es-CO" sz="7200" dirty="0" smtClean="0"/>
          </a:p>
          <a:p>
            <a:pPr marL="0" indent="0" algn="just">
              <a:buNone/>
            </a:pPr>
            <a:endParaRPr lang="es-CO" sz="7200" dirty="0" smtClean="0"/>
          </a:p>
          <a:p>
            <a:pPr marL="0" indent="0" algn="just">
              <a:buNone/>
            </a:pPr>
            <a:endParaRPr lang="es-CO" sz="7200" dirty="0" smtClean="0"/>
          </a:p>
        </p:txBody>
      </p:sp>
      <p:graphicFrame>
        <p:nvGraphicFramePr>
          <p:cNvPr id="5" name="Tabla 4"/>
          <p:cNvGraphicFramePr>
            <a:graphicFrameLocks noGrp="1"/>
          </p:cNvGraphicFramePr>
          <p:nvPr>
            <p:extLst>
              <p:ext uri="{D42A27DB-BD31-4B8C-83A1-F6EECF244321}">
                <p14:modId xmlns:p14="http://schemas.microsoft.com/office/powerpoint/2010/main" val="4185267084"/>
              </p:ext>
            </p:extLst>
          </p:nvPr>
        </p:nvGraphicFramePr>
        <p:xfrm>
          <a:off x="2267744" y="2204864"/>
          <a:ext cx="4736306" cy="2553444"/>
        </p:xfrm>
        <a:graphic>
          <a:graphicData uri="http://schemas.openxmlformats.org/drawingml/2006/table">
            <a:tbl>
              <a:tblPr>
                <a:tableStyleId>{16D9F66E-5EB9-4882-86FB-DCBF35E3C3E4}</a:tableStyleId>
              </a:tblPr>
              <a:tblGrid>
                <a:gridCol w="1737888">
                  <a:extLst>
                    <a:ext uri="{9D8B030D-6E8A-4147-A177-3AD203B41FA5}">
                      <a16:colId xmlns="" xmlns:a16="http://schemas.microsoft.com/office/drawing/2014/main" val="1620492943"/>
                    </a:ext>
                  </a:extLst>
                </a:gridCol>
                <a:gridCol w="1475412">
                  <a:extLst>
                    <a:ext uri="{9D8B030D-6E8A-4147-A177-3AD203B41FA5}">
                      <a16:colId xmlns="" xmlns:a16="http://schemas.microsoft.com/office/drawing/2014/main" val="4066279140"/>
                    </a:ext>
                  </a:extLst>
                </a:gridCol>
                <a:gridCol w="1523006">
                  <a:extLst>
                    <a:ext uri="{9D8B030D-6E8A-4147-A177-3AD203B41FA5}">
                      <a16:colId xmlns="" xmlns:a16="http://schemas.microsoft.com/office/drawing/2014/main" val="2514442925"/>
                    </a:ext>
                  </a:extLst>
                </a:gridCol>
              </a:tblGrid>
              <a:tr h="304800">
                <a:tc>
                  <a:txBody>
                    <a:bodyPr/>
                    <a:lstStyle/>
                    <a:p>
                      <a:pPr algn="ctr" rtl="0" fontAlgn="ctr"/>
                      <a:r>
                        <a:rPr lang="es-CO" sz="1800" u="none" strike="noStrike" dirty="0">
                          <a:effectLst/>
                        </a:rPr>
                        <a:t>TIPO DE PQRS</a:t>
                      </a:r>
                      <a:endParaRPr lang="es-CO" sz="1800" b="1" i="0" u="none" strike="noStrike" dirty="0">
                        <a:solidFill>
                          <a:srgbClr val="FFFFFF"/>
                        </a:solidFill>
                        <a:effectLst/>
                        <a:latin typeface="Calibri" panose="020F0502020204030204" pitchFamily="34" charset="0"/>
                      </a:endParaRPr>
                    </a:p>
                  </a:txBody>
                  <a:tcPr marL="9525" marR="9525" marT="9525" marB="0" anchor="ctr"/>
                </a:tc>
                <a:tc>
                  <a:txBody>
                    <a:bodyPr/>
                    <a:lstStyle/>
                    <a:p>
                      <a:pPr algn="ctr" rtl="0" fontAlgn="ctr"/>
                      <a:r>
                        <a:rPr lang="es-CO" sz="1800" u="none" strike="noStrike">
                          <a:effectLst/>
                        </a:rPr>
                        <a:t>CANTIDAD</a:t>
                      </a:r>
                      <a:endParaRPr lang="es-CO" sz="1800" b="1" i="0" u="none" strike="noStrike">
                        <a:solidFill>
                          <a:srgbClr val="FFFFFF"/>
                        </a:solidFill>
                        <a:effectLst/>
                        <a:latin typeface="Calibri" panose="020F0502020204030204" pitchFamily="34" charset="0"/>
                      </a:endParaRPr>
                    </a:p>
                  </a:txBody>
                  <a:tcPr marL="9525" marR="9525" marT="9525" marB="0" anchor="ctr"/>
                </a:tc>
                <a:tc>
                  <a:txBody>
                    <a:bodyPr/>
                    <a:lstStyle/>
                    <a:p>
                      <a:pPr algn="ctr" rtl="0" fontAlgn="ctr"/>
                      <a:r>
                        <a:rPr lang="es-CO" sz="1800" u="none" strike="noStrike">
                          <a:effectLst/>
                        </a:rPr>
                        <a:t>PORCENTAJE </a:t>
                      </a:r>
                      <a:endParaRPr lang="es-CO" sz="1800" b="1" i="0" u="none" strike="noStrike">
                        <a:solidFill>
                          <a:srgbClr val="FFFFFF"/>
                        </a:solidFill>
                        <a:effectLst/>
                        <a:latin typeface="Calibri" panose="020F0502020204030204" pitchFamily="34" charset="0"/>
                      </a:endParaRPr>
                    </a:p>
                  </a:txBody>
                  <a:tcPr marL="9525" marR="9525" marT="9525" marB="0" anchor="ctr"/>
                </a:tc>
                <a:extLst>
                  <a:ext uri="{0D108BD9-81ED-4DB2-BD59-A6C34878D82A}">
                    <a16:rowId xmlns="" xmlns:a16="http://schemas.microsoft.com/office/drawing/2014/main" val="3924566953"/>
                  </a:ext>
                </a:extLst>
              </a:tr>
              <a:tr h="314325">
                <a:tc>
                  <a:txBody>
                    <a:bodyPr/>
                    <a:lstStyle/>
                    <a:p>
                      <a:pPr algn="l" rtl="0" fontAlgn="ctr"/>
                      <a:r>
                        <a:rPr lang="es-ES" sz="1800" b="0" i="0" u="none" strike="noStrike">
                          <a:solidFill>
                            <a:srgbClr val="000000"/>
                          </a:solidFill>
                          <a:effectLst/>
                          <a:latin typeface="Calibri" panose="020F0502020204030204" pitchFamily="34" charset="0"/>
                        </a:rPr>
                        <a:t>PETICIONES</a:t>
                      </a:r>
                    </a:p>
                  </a:txBody>
                  <a:tcPr marL="9525" marR="9525" marT="9525" marB="0" anchor="ctr"/>
                </a:tc>
                <a:tc>
                  <a:txBody>
                    <a:bodyPr/>
                    <a:lstStyle/>
                    <a:p>
                      <a:pPr algn="ctr" rtl="0" fontAlgn="ctr"/>
                      <a:r>
                        <a:rPr lang="es-ES" sz="1800" b="0" i="0" u="none" strike="noStrike">
                          <a:solidFill>
                            <a:srgbClr val="000000"/>
                          </a:solidFill>
                          <a:effectLst/>
                          <a:latin typeface="Calibri" panose="020F0502020204030204" pitchFamily="34" charset="0"/>
                        </a:rPr>
                        <a:t>74</a:t>
                      </a:r>
                    </a:p>
                  </a:txBody>
                  <a:tcPr marL="9525" marR="9525" marT="9525" marB="0" anchor="ctr"/>
                </a:tc>
                <a:tc>
                  <a:txBody>
                    <a:bodyPr/>
                    <a:lstStyle/>
                    <a:p>
                      <a:pPr algn="r" fontAlgn="t"/>
                      <a:r>
                        <a:rPr lang="es-ES" sz="1800" b="0" i="0" u="none" strike="noStrike">
                          <a:solidFill>
                            <a:srgbClr val="000000"/>
                          </a:solidFill>
                          <a:effectLst/>
                          <a:latin typeface="Arial" panose="020B0604020202020204" pitchFamily="34" charset="0"/>
                        </a:rPr>
                        <a:t>61%</a:t>
                      </a:r>
                    </a:p>
                  </a:txBody>
                  <a:tcPr marL="9525" marR="9525" marT="9525" marB="0"/>
                </a:tc>
                <a:extLst>
                  <a:ext uri="{0D108BD9-81ED-4DB2-BD59-A6C34878D82A}">
                    <a16:rowId xmlns="" xmlns:a16="http://schemas.microsoft.com/office/drawing/2014/main" val="191689771"/>
                  </a:ext>
                </a:extLst>
              </a:tr>
              <a:tr h="314325">
                <a:tc>
                  <a:txBody>
                    <a:bodyPr/>
                    <a:lstStyle/>
                    <a:p>
                      <a:pPr algn="l" rtl="0" fontAlgn="ctr"/>
                      <a:r>
                        <a:rPr lang="es-ES" sz="1800" b="0" i="0" u="none" strike="noStrike">
                          <a:solidFill>
                            <a:srgbClr val="000000"/>
                          </a:solidFill>
                          <a:effectLst/>
                          <a:latin typeface="Calibri" panose="020F0502020204030204" pitchFamily="34" charset="0"/>
                        </a:rPr>
                        <a:t>QUEJAS </a:t>
                      </a:r>
                    </a:p>
                  </a:txBody>
                  <a:tcPr marL="9525" marR="9525" marT="9525" marB="0" anchor="ctr"/>
                </a:tc>
                <a:tc>
                  <a:txBody>
                    <a:bodyPr/>
                    <a:lstStyle/>
                    <a:p>
                      <a:pPr algn="ctr" rtl="0" fontAlgn="t"/>
                      <a:r>
                        <a:rPr lang="es-ES" sz="1800" b="0" i="0" u="none" strike="noStrike">
                          <a:solidFill>
                            <a:srgbClr val="000000"/>
                          </a:solidFill>
                          <a:effectLst/>
                          <a:latin typeface="Arial" panose="020B0604020202020204" pitchFamily="34" charset="0"/>
                        </a:rPr>
                        <a:t>2</a:t>
                      </a:r>
                    </a:p>
                  </a:txBody>
                  <a:tcPr marL="9525" marR="9525" marT="9525" marB="0"/>
                </a:tc>
                <a:tc>
                  <a:txBody>
                    <a:bodyPr/>
                    <a:lstStyle/>
                    <a:p>
                      <a:pPr algn="r" fontAlgn="t"/>
                      <a:r>
                        <a:rPr lang="es-ES" sz="1800" b="0" i="0" u="none" strike="noStrike">
                          <a:solidFill>
                            <a:srgbClr val="000000"/>
                          </a:solidFill>
                          <a:effectLst/>
                          <a:latin typeface="Arial" panose="020B0604020202020204" pitchFamily="34" charset="0"/>
                        </a:rPr>
                        <a:t>1,7%</a:t>
                      </a:r>
                    </a:p>
                  </a:txBody>
                  <a:tcPr marL="9525" marR="9525" marT="9525" marB="0"/>
                </a:tc>
                <a:extLst>
                  <a:ext uri="{0D108BD9-81ED-4DB2-BD59-A6C34878D82A}">
                    <a16:rowId xmlns="" xmlns:a16="http://schemas.microsoft.com/office/drawing/2014/main" val="194733251"/>
                  </a:ext>
                </a:extLst>
              </a:tr>
              <a:tr h="362694">
                <a:tc>
                  <a:txBody>
                    <a:bodyPr/>
                    <a:lstStyle/>
                    <a:p>
                      <a:pPr algn="l" rtl="0" fontAlgn="ctr"/>
                      <a:r>
                        <a:rPr lang="es-ES" sz="1800" b="0" i="0" u="none" strike="noStrike">
                          <a:solidFill>
                            <a:srgbClr val="000000"/>
                          </a:solidFill>
                          <a:effectLst/>
                          <a:latin typeface="Calibri" panose="020F0502020204030204" pitchFamily="34" charset="0"/>
                        </a:rPr>
                        <a:t>RECLAMOS</a:t>
                      </a:r>
                    </a:p>
                  </a:txBody>
                  <a:tcPr marL="9525" marR="9525" marT="9525" marB="0" anchor="ctr"/>
                </a:tc>
                <a:tc>
                  <a:txBody>
                    <a:bodyPr/>
                    <a:lstStyle/>
                    <a:p>
                      <a:pPr algn="ctr" rtl="0" fontAlgn="t"/>
                      <a:r>
                        <a:rPr lang="es-ES" sz="1800" b="0" i="0" u="none" strike="noStrike">
                          <a:solidFill>
                            <a:srgbClr val="000000"/>
                          </a:solidFill>
                          <a:effectLst/>
                          <a:latin typeface="Arial" panose="020B0604020202020204" pitchFamily="34" charset="0"/>
                        </a:rPr>
                        <a:t>0</a:t>
                      </a:r>
                    </a:p>
                  </a:txBody>
                  <a:tcPr marL="9525" marR="9525" marT="9525" marB="0"/>
                </a:tc>
                <a:tc>
                  <a:txBody>
                    <a:bodyPr/>
                    <a:lstStyle/>
                    <a:p>
                      <a:pPr algn="r" fontAlgn="t"/>
                      <a:r>
                        <a:rPr lang="es-ES" sz="1800" b="0" i="0" u="none" strike="noStrike">
                          <a:solidFill>
                            <a:srgbClr val="000000"/>
                          </a:solidFill>
                          <a:effectLst/>
                          <a:latin typeface="Arial" panose="020B0604020202020204" pitchFamily="34" charset="0"/>
                        </a:rPr>
                        <a:t>0,0%</a:t>
                      </a:r>
                    </a:p>
                  </a:txBody>
                  <a:tcPr marL="9525" marR="9525" marT="9525" marB="0"/>
                </a:tc>
                <a:extLst>
                  <a:ext uri="{0D108BD9-81ED-4DB2-BD59-A6C34878D82A}">
                    <a16:rowId xmlns="" xmlns:a16="http://schemas.microsoft.com/office/drawing/2014/main" val="1316123253"/>
                  </a:ext>
                </a:extLst>
              </a:tr>
              <a:tr h="314325">
                <a:tc>
                  <a:txBody>
                    <a:bodyPr/>
                    <a:lstStyle/>
                    <a:p>
                      <a:pPr algn="l" rtl="0" fontAlgn="ctr"/>
                      <a:r>
                        <a:rPr lang="es-ES" sz="1800" b="0" i="0" u="none" strike="noStrike">
                          <a:solidFill>
                            <a:srgbClr val="000000"/>
                          </a:solidFill>
                          <a:effectLst/>
                          <a:latin typeface="Calibri" panose="020F0502020204030204" pitchFamily="34" charset="0"/>
                        </a:rPr>
                        <a:t>SUGERENCIAS </a:t>
                      </a:r>
                    </a:p>
                  </a:txBody>
                  <a:tcPr marL="9525" marR="9525" marT="9525" marB="0" anchor="ctr"/>
                </a:tc>
                <a:tc>
                  <a:txBody>
                    <a:bodyPr/>
                    <a:lstStyle/>
                    <a:p>
                      <a:pPr algn="ctr" rtl="0" fontAlgn="t"/>
                      <a:r>
                        <a:rPr lang="es-ES" sz="1800" b="0" i="0" u="none" strike="noStrike">
                          <a:solidFill>
                            <a:srgbClr val="000000"/>
                          </a:solidFill>
                          <a:effectLst/>
                          <a:latin typeface="Arial" panose="020B0604020202020204" pitchFamily="34" charset="0"/>
                        </a:rPr>
                        <a:t>0</a:t>
                      </a:r>
                    </a:p>
                  </a:txBody>
                  <a:tcPr marL="9525" marR="9525" marT="9525" marB="0"/>
                </a:tc>
                <a:tc>
                  <a:txBody>
                    <a:bodyPr/>
                    <a:lstStyle/>
                    <a:p>
                      <a:pPr algn="r" fontAlgn="t"/>
                      <a:r>
                        <a:rPr lang="es-ES" sz="1800" b="0" i="0" u="none" strike="noStrike">
                          <a:solidFill>
                            <a:srgbClr val="000000"/>
                          </a:solidFill>
                          <a:effectLst/>
                          <a:latin typeface="Arial" panose="020B0604020202020204" pitchFamily="34" charset="0"/>
                        </a:rPr>
                        <a:t>0,0%</a:t>
                      </a:r>
                    </a:p>
                  </a:txBody>
                  <a:tcPr marL="9525" marR="9525" marT="9525" marB="0"/>
                </a:tc>
                <a:extLst>
                  <a:ext uri="{0D108BD9-81ED-4DB2-BD59-A6C34878D82A}">
                    <a16:rowId xmlns="" xmlns:a16="http://schemas.microsoft.com/office/drawing/2014/main" val="2952100108"/>
                  </a:ext>
                </a:extLst>
              </a:tr>
              <a:tr h="314325">
                <a:tc>
                  <a:txBody>
                    <a:bodyPr/>
                    <a:lstStyle/>
                    <a:p>
                      <a:pPr algn="l" rtl="0" fontAlgn="ctr"/>
                      <a:r>
                        <a:rPr lang="es-ES" sz="1800" b="0" i="0" u="none" strike="noStrike">
                          <a:solidFill>
                            <a:srgbClr val="000000"/>
                          </a:solidFill>
                          <a:effectLst/>
                          <a:latin typeface="Calibri" panose="020F0502020204030204" pitchFamily="34" charset="0"/>
                        </a:rPr>
                        <a:t>DENUNCIAS</a:t>
                      </a:r>
                    </a:p>
                  </a:txBody>
                  <a:tcPr marL="9525" marR="9525" marT="9525" marB="0" anchor="ctr"/>
                </a:tc>
                <a:tc>
                  <a:txBody>
                    <a:bodyPr/>
                    <a:lstStyle/>
                    <a:p>
                      <a:pPr algn="ctr" rtl="0" fontAlgn="ctr"/>
                      <a:r>
                        <a:rPr lang="es-ES" sz="1800" b="0" i="0" u="none" strike="noStrike">
                          <a:solidFill>
                            <a:srgbClr val="000000"/>
                          </a:solidFill>
                          <a:effectLst/>
                          <a:latin typeface="Calibri" panose="020F0502020204030204" pitchFamily="34" charset="0"/>
                        </a:rPr>
                        <a:t>0</a:t>
                      </a:r>
                    </a:p>
                  </a:txBody>
                  <a:tcPr marL="9525" marR="9525" marT="9525" marB="0" anchor="ctr"/>
                </a:tc>
                <a:tc>
                  <a:txBody>
                    <a:bodyPr/>
                    <a:lstStyle/>
                    <a:p>
                      <a:pPr algn="r" fontAlgn="t"/>
                      <a:r>
                        <a:rPr lang="es-ES" sz="1800" b="0" i="0" u="none" strike="noStrike">
                          <a:solidFill>
                            <a:srgbClr val="000000"/>
                          </a:solidFill>
                          <a:effectLst/>
                          <a:latin typeface="Arial" panose="020B0604020202020204" pitchFamily="34" charset="0"/>
                        </a:rPr>
                        <a:t>0,0%</a:t>
                      </a:r>
                    </a:p>
                  </a:txBody>
                  <a:tcPr marL="9525" marR="9525" marT="9525" marB="0"/>
                </a:tc>
                <a:extLst>
                  <a:ext uri="{0D108BD9-81ED-4DB2-BD59-A6C34878D82A}">
                    <a16:rowId xmlns="" xmlns:a16="http://schemas.microsoft.com/office/drawing/2014/main" val="4241184229"/>
                  </a:ext>
                </a:extLst>
              </a:tr>
              <a:tr h="314325">
                <a:tc>
                  <a:txBody>
                    <a:bodyPr/>
                    <a:lstStyle/>
                    <a:p>
                      <a:pPr algn="l" rtl="0" fontAlgn="ctr"/>
                      <a:r>
                        <a:rPr lang="es-ES" sz="1800" b="0" i="0" u="none" strike="noStrike">
                          <a:solidFill>
                            <a:srgbClr val="000000"/>
                          </a:solidFill>
                          <a:effectLst/>
                          <a:latin typeface="Calibri" panose="020F0502020204030204" pitchFamily="34" charset="0"/>
                        </a:rPr>
                        <a:t>OTROS</a:t>
                      </a:r>
                    </a:p>
                  </a:txBody>
                  <a:tcPr marL="9525" marR="9525" marT="9525" marB="0" anchor="ctr"/>
                </a:tc>
                <a:tc>
                  <a:txBody>
                    <a:bodyPr/>
                    <a:lstStyle/>
                    <a:p>
                      <a:pPr algn="ctr" rtl="0" fontAlgn="ctr"/>
                      <a:r>
                        <a:rPr lang="es-ES" sz="1800" b="0" i="0" u="none" strike="noStrike">
                          <a:solidFill>
                            <a:srgbClr val="000000"/>
                          </a:solidFill>
                          <a:effectLst/>
                          <a:latin typeface="Calibri" panose="020F0502020204030204" pitchFamily="34" charset="0"/>
                        </a:rPr>
                        <a:t>45</a:t>
                      </a:r>
                    </a:p>
                  </a:txBody>
                  <a:tcPr marL="9525" marR="9525" marT="9525" marB="0" anchor="ctr"/>
                </a:tc>
                <a:tc>
                  <a:txBody>
                    <a:bodyPr/>
                    <a:lstStyle/>
                    <a:p>
                      <a:pPr algn="r" fontAlgn="t"/>
                      <a:r>
                        <a:rPr lang="es-ES" sz="1800" b="0" i="0" u="none" strike="noStrike">
                          <a:solidFill>
                            <a:srgbClr val="000000"/>
                          </a:solidFill>
                          <a:effectLst/>
                          <a:latin typeface="Arial" panose="020B0604020202020204" pitchFamily="34" charset="0"/>
                        </a:rPr>
                        <a:t>37%</a:t>
                      </a:r>
                    </a:p>
                  </a:txBody>
                  <a:tcPr marL="9525" marR="9525" marT="9525" marB="0"/>
                </a:tc>
                <a:extLst>
                  <a:ext uri="{0D108BD9-81ED-4DB2-BD59-A6C34878D82A}">
                    <a16:rowId xmlns="" xmlns:a16="http://schemas.microsoft.com/office/drawing/2014/main" val="2508229854"/>
                  </a:ext>
                </a:extLst>
              </a:tr>
              <a:tr h="314325">
                <a:tc>
                  <a:txBody>
                    <a:bodyPr/>
                    <a:lstStyle/>
                    <a:p>
                      <a:pPr algn="l" rtl="0" fontAlgn="ctr"/>
                      <a:r>
                        <a:rPr lang="es-ES" sz="1800" b="0" i="0" u="none" strike="noStrike">
                          <a:solidFill>
                            <a:srgbClr val="000000"/>
                          </a:solidFill>
                          <a:effectLst/>
                          <a:latin typeface="Calibri" panose="020F0502020204030204" pitchFamily="34" charset="0"/>
                        </a:rPr>
                        <a:t>TOTAL</a:t>
                      </a:r>
                    </a:p>
                  </a:txBody>
                  <a:tcPr marL="9525" marR="9525" marT="9525" marB="0" anchor="ctr"/>
                </a:tc>
                <a:tc>
                  <a:txBody>
                    <a:bodyPr/>
                    <a:lstStyle/>
                    <a:p>
                      <a:pPr algn="ctr" rtl="0" fontAlgn="ctr"/>
                      <a:r>
                        <a:rPr lang="es-ES" sz="1800" b="0" i="0" u="none" strike="noStrike">
                          <a:solidFill>
                            <a:srgbClr val="000000"/>
                          </a:solidFill>
                          <a:effectLst/>
                          <a:latin typeface="Calibri" panose="020F0502020204030204" pitchFamily="34" charset="0"/>
                        </a:rPr>
                        <a:t>121</a:t>
                      </a:r>
                    </a:p>
                  </a:txBody>
                  <a:tcPr marL="9525" marR="9525" marT="9525" marB="0" anchor="ctr"/>
                </a:tc>
                <a:tc>
                  <a:txBody>
                    <a:bodyPr/>
                    <a:lstStyle/>
                    <a:p>
                      <a:pPr algn="r" fontAlgn="t"/>
                      <a:r>
                        <a:rPr lang="es-ES" sz="1800" b="0" i="0" u="none" strike="noStrike" dirty="0">
                          <a:solidFill>
                            <a:srgbClr val="000000"/>
                          </a:solidFill>
                          <a:effectLst/>
                          <a:latin typeface="Arial" panose="020B0604020202020204" pitchFamily="34" charset="0"/>
                        </a:rPr>
                        <a:t>100%</a:t>
                      </a:r>
                    </a:p>
                  </a:txBody>
                  <a:tcPr marL="9525" marR="9525" marT="9525" marB="0"/>
                </a:tc>
                <a:extLst>
                  <a:ext uri="{0D108BD9-81ED-4DB2-BD59-A6C34878D82A}">
                    <a16:rowId xmlns="" xmlns:a16="http://schemas.microsoft.com/office/drawing/2014/main" val="483494471"/>
                  </a:ext>
                </a:extLst>
              </a:tr>
            </a:tbl>
          </a:graphicData>
        </a:graphic>
      </p:graphicFrame>
    </p:spTree>
    <p:extLst>
      <p:ext uri="{BB962C8B-B14F-4D97-AF65-F5344CB8AC3E}">
        <p14:creationId xmlns:p14="http://schemas.microsoft.com/office/powerpoint/2010/main" val="27395795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2"/>
          <p:cNvSpPr>
            <a:spLocks noGrp="1"/>
          </p:cNvSpPr>
          <p:nvPr>
            <p:ph idx="1"/>
          </p:nvPr>
        </p:nvSpPr>
        <p:spPr>
          <a:xfrm>
            <a:off x="179512" y="2852936"/>
            <a:ext cx="8640960" cy="2592288"/>
          </a:xfrm>
        </p:spPr>
        <p:txBody>
          <a:bodyPr>
            <a:noAutofit/>
          </a:bodyPr>
          <a:lstStyle/>
          <a:p>
            <a:pPr marL="265113" indent="-265113" algn="just">
              <a:buFont typeface="Wingdings" panose="05000000000000000000" pitchFamily="2" charset="2"/>
              <a:buChar char="v"/>
            </a:pPr>
            <a:r>
              <a:rPr lang="es-CO" sz="1400" dirty="0" smtClean="0">
                <a:latin typeface="+mj-lt"/>
              </a:rPr>
              <a:t>Durante el mes de septiembre de 2019 la tipología más representativa fue las peticiones de interés particular con 74 solicitudes correspondiente al 61%, el cual contempló diversos temas tales como </a:t>
            </a:r>
            <a:r>
              <a:rPr lang="es-CO" sz="1400" dirty="0" smtClean="0"/>
              <a:t>solicitud devolución de documentación, solicitud aplazamiento semestre</a:t>
            </a:r>
            <a:r>
              <a:rPr lang="es-CO" sz="1400" dirty="0"/>
              <a:t>, </a:t>
            </a:r>
            <a:r>
              <a:rPr lang="es-CO" sz="1400" dirty="0" smtClean="0"/>
              <a:t>solicitud de reingreso programa de </a:t>
            </a:r>
            <a:r>
              <a:rPr lang="es-CO" sz="1400" dirty="0" err="1" smtClean="0"/>
              <a:t>tgei</a:t>
            </a:r>
            <a:r>
              <a:rPr lang="es-CO" sz="1400" dirty="0" smtClean="0"/>
              <a:t>,, solicitud cambio de programa académico, descuento de nomina, solicitud copia de oficio remitido al ministerio, derecho de petición- solicitud certificados laborales, derecho de petición solicitud pago de horas cátedras, solicitud de créditos adicionales, solicitud de reingreso, solicitud de examen de validación por suficiencia, solicitud de empalme- capacitación , derecho de petición, solicitud cursar materias, solicitud  asignación carga académica, solicitud aplazamiento del coliseo, </a:t>
            </a:r>
            <a:r>
              <a:rPr lang="es-ES" sz="1400" dirty="0"/>
              <a:t>Solicitud de minuta firmada y reintegros a favor del fondo </a:t>
            </a:r>
            <a:r>
              <a:rPr lang="es-ES" sz="1400" dirty="0" err="1"/>
              <a:t>fransisco</a:t>
            </a:r>
            <a:r>
              <a:rPr lang="es-ES" sz="1400" dirty="0"/>
              <a:t> </a:t>
            </a:r>
            <a:r>
              <a:rPr lang="es-ES" sz="1400" dirty="0" err="1"/>
              <a:t>jose</a:t>
            </a:r>
            <a:r>
              <a:rPr lang="es-ES" sz="1400" dirty="0"/>
              <a:t> de caldas acta de </a:t>
            </a:r>
            <a:r>
              <a:rPr lang="es-ES" sz="1400" dirty="0" smtClean="0"/>
              <a:t>liquidación </a:t>
            </a:r>
            <a:r>
              <a:rPr lang="es-ES" sz="1400" dirty="0"/>
              <a:t>contrato/ convenio no. </a:t>
            </a:r>
            <a:r>
              <a:rPr lang="es-ES" sz="1400" dirty="0" smtClean="0"/>
              <a:t>578-2012, solicitud de homologación Henry Romero, solicitud retenciones realizadas año 2018, solicitud de curso o asesoría en el manejo de software </a:t>
            </a:r>
            <a:r>
              <a:rPr lang="es-ES" sz="1400" dirty="0" err="1" smtClean="0"/>
              <a:t>etabs</a:t>
            </a:r>
            <a:r>
              <a:rPr lang="es-ES" sz="1400" dirty="0" smtClean="0"/>
              <a:t>, solicitud escenarios deportivos, solicitud permiso, </a:t>
            </a:r>
            <a:r>
              <a:rPr lang="es-ES" sz="1400" dirty="0"/>
              <a:t>Solicitud </a:t>
            </a:r>
            <a:r>
              <a:rPr lang="es-ES" sz="1400" dirty="0" smtClean="0"/>
              <a:t>Información </a:t>
            </a:r>
            <a:r>
              <a:rPr lang="es-ES" sz="1400" dirty="0"/>
              <a:t>Reintegros Y </a:t>
            </a:r>
            <a:r>
              <a:rPr lang="es-ES" sz="1400" dirty="0" smtClean="0"/>
              <a:t>Devolución </a:t>
            </a:r>
            <a:r>
              <a:rPr lang="es-ES" sz="1400" dirty="0"/>
              <a:t>Actas De </a:t>
            </a:r>
            <a:r>
              <a:rPr lang="es-ES" sz="1400" dirty="0" smtClean="0"/>
              <a:t>Liquidación </a:t>
            </a:r>
            <a:r>
              <a:rPr lang="es-ES" sz="1400" dirty="0"/>
              <a:t>Contratos </a:t>
            </a:r>
            <a:r>
              <a:rPr lang="es-ES" sz="1400" dirty="0" smtClean="0"/>
              <a:t>Convenios, solicitud de traslado derechos pecuniarios para semestre 2020, solicitud anulación inscripción programa generación E.</a:t>
            </a:r>
            <a:endParaRPr lang="es-ES" sz="1400" dirty="0"/>
          </a:p>
          <a:p>
            <a:pPr marL="0" lvl="0" indent="0" algn="just">
              <a:buNone/>
            </a:pPr>
            <a:endParaRPr lang="es-ES" sz="1400" dirty="0"/>
          </a:p>
          <a:p>
            <a:pPr marL="0" indent="0" algn="just">
              <a:buNone/>
            </a:pPr>
            <a:endParaRPr lang="es-CO" sz="1400" dirty="0" smtClean="0">
              <a:latin typeface="+mj-lt"/>
            </a:endParaRPr>
          </a:p>
        </p:txBody>
      </p:sp>
      <p:graphicFrame>
        <p:nvGraphicFramePr>
          <p:cNvPr id="6" name="Gráfico 5"/>
          <p:cNvGraphicFramePr>
            <a:graphicFrameLocks/>
          </p:cNvGraphicFramePr>
          <p:nvPr>
            <p:extLst>
              <p:ext uri="{D42A27DB-BD31-4B8C-83A1-F6EECF244321}">
                <p14:modId xmlns:p14="http://schemas.microsoft.com/office/powerpoint/2010/main" val="3429484127"/>
              </p:ext>
            </p:extLst>
          </p:nvPr>
        </p:nvGraphicFramePr>
        <p:xfrm>
          <a:off x="1043608" y="332657"/>
          <a:ext cx="6734176" cy="259228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831327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6312" y="548680"/>
            <a:ext cx="8229600" cy="4525963"/>
          </a:xfrm>
        </p:spPr>
        <p:txBody>
          <a:bodyPr>
            <a:normAutofit/>
          </a:bodyPr>
          <a:lstStyle/>
          <a:p>
            <a:pPr algn="just"/>
            <a:r>
              <a:rPr lang="es-ES" sz="1600" dirty="0"/>
              <a:t>Solicitud de adición, solicitud de aplazamiento de créditos- Olga </a:t>
            </a:r>
            <a:r>
              <a:rPr lang="es-ES" sz="1600" dirty="0" err="1"/>
              <a:t>Manios</a:t>
            </a:r>
            <a:r>
              <a:rPr lang="es-ES" sz="1600" dirty="0"/>
              <a:t>, solicitud préstamo de aula- </a:t>
            </a:r>
            <a:r>
              <a:rPr lang="es-ES" sz="1600" dirty="0" err="1"/>
              <a:t>dane</a:t>
            </a:r>
            <a:r>
              <a:rPr lang="es-ES" sz="1600" dirty="0"/>
              <a:t>, solicitud de auxilio de transporte y manutención, solicitud revisión horas catedra, solicitud re direccionamiento de beneficios, solicitud convocatoria para financiar propuestas de investigación, solicitud de apoyo con voluntarios de </a:t>
            </a:r>
            <a:r>
              <a:rPr lang="es-ES" sz="1600" dirty="0" err="1"/>
              <a:t>ficamazonia</a:t>
            </a:r>
            <a:r>
              <a:rPr lang="es-ES" sz="1600" dirty="0"/>
              <a:t> 2019, solicitud de información de los aportes del sindicato </a:t>
            </a:r>
            <a:r>
              <a:rPr lang="es-ES" sz="1600" dirty="0" err="1"/>
              <a:t>sintraunicol</a:t>
            </a:r>
            <a:r>
              <a:rPr lang="es-ES" sz="1600" dirty="0"/>
              <a:t> subdirectiva </a:t>
            </a:r>
            <a:r>
              <a:rPr lang="es-ES" sz="1600" dirty="0" err="1"/>
              <a:t>itp</a:t>
            </a:r>
            <a:r>
              <a:rPr lang="es-ES" sz="1600" dirty="0"/>
              <a:t>, solicitud de saldo a favor, solicitud aplazamiento diplomado, solicitud dos estudiantes para prácticas profesionales, solicitud carpas, solicitud de reunión de carácter urgente- contrato </a:t>
            </a:r>
            <a:r>
              <a:rPr lang="es-ES" sz="1600" dirty="0" smtClean="0"/>
              <a:t>0182, </a:t>
            </a:r>
            <a:r>
              <a:rPr lang="es-ES" sz="1600" dirty="0"/>
              <a:t>Solicitud informe técnico final del convenio </a:t>
            </a:r>
            <a:r>
              <a:rPr lang="es-ES" sz="1600" dirty="0" err="1"/>
              <a:t>the</a:t>
            </a:r>
            <a:r>
              <a:rPr lang="es-ES" sz="1600" dirty="0"/>
              <a:t> </a:t>
            </a:r>
            <a:r>
              <a:rPr lang="es-ES" sz="1600" dirty="0" err="1"/>
              <a:t>english</a:t>
            </a:r>
            <a:r>
              <a:rPr lang="es-ES" sz="1600" dirty="0"/>
              <a:t> </a:t>
            </a:r>
            <a:r>
              <a:rPr lang="es-ES" sz="1600" dirty="0" err="1"/>
              <a:t>easy</a:t>
            </a:r>
            <a:r>
              <a:rPr lang="es-ES" sz="1600" dirty="0"/>
              <a:t> </a:t>
            </a:r>
            <a:r>
              <a:rPr lang="es-ES" sz="1600" dirty="0" err="1"/>
              <a:t>way</a:t>
            </a:r>
            <a:r>
              <a:rPr lang="es-ES" sz="1600" dirty="0"/>
              <a:t>, solicitud de desplazamiento, solicitud </a:t>
            </a:r>
            <a:r>
              <a:rPr lang="es-ES" sz="1600" dirty="0" smtClean="0"/>
              <a:t>convenio, </a:t>
            </a:r>
            <a:r>
              <a:rPr lang="es-ES" sz="1600" dirty="0"/>
              <a:t>Solicitud Corrección De Inconsistencia Del Cargue De Jurados De Votación, Derecho De Petición Con Atención </a:t>
            </a:r>
            <a:r>
              <a:rPr lang="es-ES" sz="1600" dirty="0" smtClean="0"/>
              <a:t>Prioritaria.</a:t>
            </a:r>
            <a:endParaRPr lang="es-ES" sz="1600" dirty="0"/>
          </a:p>
          <a:p>
            <a:pPr marL="0" indent="0">
              <a:buNone/>
            </a:pPr>
            <a:endParaRPr lang="es-ES" sz="1600" dirty="0"/>
          </a:p>
          <a:p>
            <a:pPr marL="0" indent="0">
              <a:buNone/>
            </a:pPr>
            <a:endParaRPr lang="es-ES" sz="1600" dirty="0"/>
          </a:p>
          <a:p>
            <a:pPr marL="0" indent="0">
              <a:buNone/>
            </a:pPr>
            <a:endParaRPr lang="es-CO" dirty="0"/>
          </a:p>
        </p:txBody>
      </p:sp>
    </p:spTree>
    <p:extLst>
      <p:ext uri="{BB962C8B-B14F-4D97-AF65-F5344CB8AC3E}">
        <p14:creationId xmlns:p14="http://schemas.microsoft.com/office/powerpoint/2010/main" val="13673182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2"/>
          <p:cNvSpPr>
            <a:spLocks noGrp="1"/>
          </p:cNvSpPr>
          <p:nvPr>
            <p:ph idx="1"/>
          </p:nvPr>
        </p:nvSpPr>
        <p:spPr>
          <a:xfrm>
            <a:off x="-97700" y="1844824"/>
            <a:ext cx="9324528" cy="2520280"/>
          </a:xfrm>
        </p:spPr>
        <p:txBody>
          <a:bodyPr>
            <a:noAutofit/>
          </a:bodyPr>
          <a:lstStyle/>
          <a:p>
            <a:pPr algn="just">
              <a:buFont typeface="Wingdings" panose="05000000000000000000" pitchFamily="2" charset="2"/>
              <a:buChar char="q"/>
            </a:pPr>
            <a:r>
              <a:rPr lang="es-CO" sz="1600" dirty="0" smtClean="0">
                <a:latin typeface="Calibri" panose="020F0502020204030204" pitchFamily="34" charset="0"/>
              </a:rPr>
              <a:t>Otros (45) equivalente al 37%,  que hace </a:t>
            </a:r>
            <a:r>
              <a:rPr lang="es-CO" sz="1600" dirty="0">
                <a:latin typeface="Calibri" panose="020F0502020204030204" pitchFamily="34" charset="0"/>
              </a:rPr>
              <a:t>referencia </a:t>
            </a:r>
            <a:r>
              <a:rPr lang="es-CO" sz="1600" dirty="0" smtClean="0">
                <a:latin typeface="Calibri" panose="020F0502020204030204" pitchFamily="34" charset="0"/>
              </a:rPr>
              <a:t>a Reportes</a:t>
            </a:r>
          </a:p>
          <a:p>
            <a:pPr algn="just">
              <a:buFont typeface="Wingdings" panose="05000000000000000000" pitchFamily="2" charset="2"/>
              <a:buChar char="q"/>
            </a:pPr>
            <a:r>
              <a:rPr lang="es-ES" sz="1400" dirty="0"/>
              <a:t>Derecho de petición cuenta de cobro, renuncia vinculación como docente hora catedra, reorganización coliseo ciudad jardín, informe hechos sucedidos examen de validación por suficiencia, información sobre parametros individuales de evaluación de calificación final de la convocatoria 0741 de agosto de 22/2019, invitaciones pastoral social, inconformidad con docente de contabilidad ambiental, respuesta oficio practicantes, respuesta a oficio </a:t>
            </a:r>
            <a:r>
              <a:rPr lang="es-ES" sz="1400" dirty="0" err="1"/>
              <a:t>vad</a:t>
            </a:r>
            <a:r>
              <a:rPr lang="es-ES" sz="1400" dirty="0"/>
              <a:t>- 274, invitación a reunión simulacro nacional de respuesta a emergencias, tercer consejo municipal de política social, invitación foro para la pedagogía y divulgación de la política publica del trabajo decente. La subcomisión de concertación de políticas salarias, información evento día del egresado, subsanación proceso de selección abreviada por subasta inversa presencial no. Itp-sub-001-2019, aceptación para realizar encuestas, invitación junta" consejo </a:t>
            </a:r>
            <a:r>
              <a:rPr lang="es-ES" sz="1400" dirty="0" err="1"/>
              <a:t>dptal</a:t>
            </a:r>
            <a:r>
              <a:rPr lang="es-ES" sz="1400" dirty="0"/>
              <a:t> de ciencia, tecnología e innovación departamento del putumayo, compromiso de transparencia, invitación jornada de promoción y prevención afiliados a nueva </a:t>
            </a:r>
            <a:r>
              <a:rPr lang="es-ES" sz="1400" dirty="0" err="1"/>
              <a:t>eps</a:t>
            </a:r>
            <a:r>
              <a:rPr lang="es-ES" sz="1400" dirty="0"/>
              <a:t>, vacantes para práctica profesional, recomendación de asenso escalafón docente, invitación a desfile de gala por los 456 años de Mocoa requerimiento de comunicación, citación- notificación personal, cuarta sesión ordinaria del consejo departamental de paz, reconciliación, convivencia, derechos humanos y derecho internacional humanitario, observaciones a propuesta económica, renuncia irrevocable, renuncia proyecto de investigación, 2da mesa sectorial pilar 4: educación rural y primera infancia </a:t>
            </a:r>
            <a:r>
              <a:rPr lang="es-ES" sz="1400" dirty="0" err="1"/>
              <a:t>pdet</a:t>
            </a:r>
            <a:r>
              <a:rPr lang="es-ES" sz="1400" dirty="0"/>
              <a:t>, invitación consejo departamental de ciencia, reiteración observaciones- contrato 029-2019, invitación reunión de estructura y organización, </a:t>
            </a:r>
            <a:r>
              <a:rPr lang="es-ES" sz="1400" dirty="0" err="1"/>
              <a:t>subsanabilidad</a:t>
            </a:r>
            <a:r>
              <a:rPr lang="es-ES" sz="1400" dirty="0"/>
              <a:t> cumplimiento seguridad </a:t>
            </a:r>
            <a:r>
              <a:rPr lang="es-ES" sz="1400" dirty="0" smtClean="0"/>
              <a:t>social</a:t>
            </a:r>
            <a:r>
              <a:rPr lang="es-ES" sz="1400" dirty="0"/>
              <a:t>.</a:t>
            </a:r>
          </a:p>
          <a:p>
            <a:pPr algn="just">
              <a:buFont typeface="Wingdings" panose="05000000000000000000" pitchFamily="2" charset="2"/>
              <a:buChar char="q"/>
            </a:pPr>
            <a:endParaRPr lang="es-CO" sz="1600" dirty="0" smtClean="0">
              <a:latin typeface="Calibri" panose="020F0502020204030204" pitchFamily="34" charset="0"/>
            </a:endParaRPr>
          </a:p>
          <a:p>
            <a:pPr algn="just">
              <a:buFont typeface="Wingdings" panose="05000000000000000000" pitchFamily="2" charset="2"/>
              <a:buChar char="q"/>
            </a:pPr>
            <a:endParaRPr lang="es-CO" sz="1600" dirty="0" smtClean="0">
              <a:latin typeface="Calibri" panose="020F0502020204030204" pitchFamily="34" charset="0"/>
            </a:endParaRPr>
          </a:p>
          <a:p>
            <a:endParaRPr lang="es-CO" sz="1400" dirty="0" smtClean="0"/>
          </a:p>
        </p:txBody>
      </p:sp>
      <p:sp>
        <p:nvSpPr>
          <p:cNvPr id="3" name="Rectángulo 2"/>
          <p:cNvSpPr/>
          <p:nvPr/>
        </p:nvSpPr>
        <p:spPr>
          <a:xfrm>
            <a:off x="136072" y="476672"/>
            <a:ext cx="8856984" cy="830997"/>
          </a:xfrm>
          <a:prstGeom prst="rect">
            <a:avLst/>
          </a:prstGeom>
        </p:spPr>
        <p:txBody>
          <a:bodyPr wrap="square">
            <a:spAutoFit/>
          </a:bodyPr>
          <a:lstStyle/>
          <a:p>
            <a:pPr algn="just"/>
            <a:endParaRPr lang="es-CO" sz="1600" dirty="0" smtClean="0">
              <a:latin typeface="Calibri" panose="020F0502020204030204" pitchFamily="34" charset="0"/>
            </a:endParaRPr>
          </a:p>
          <a:p>
            <a:pPr marL="285750" indent="-285750" algn="just">
              <a:buFont typeface="Wingdings" panose="05000000000000000000" pitchFamily="2" charset="2"/>
              <a:buChar char="q"/>
            </a:pPr>
            <a:r>
              <a:rPr lang="es-CO" sz="1600" dirty="0" smtClean="0">
                <a:latin typeface="Calibri" panose="020F0502020204030204" pitchFamily="34" charset="0"/>
              </a:rPr>
              <a:t>Dos (2) Quejas </a:t>
            </a:r>
            <a:r>
              <a:rPr lang="es-CO" sz="1600" dirty="0">
                <a:latin typeface="Calibri" panose="020F0502020204030204" pitchFamily="34" charset="0"/>
              </a:rPr>
              <a:t>que corresponde al </a:t>
            </a:r>
            <a:r>
              <a:rPr lang="es-CO" sz="1600" dirty="0" smtClean="0">
                <a:latin typeface="Calibri" panose="020F0502020204030204" pitchFamily="34" charset="0"/>
              </a:rPr>
              <a:t>1.7 </a:t>
            </a:r>
            <a:r>
              <a:rPr lang="es-CO" sz="1600" dirty="0">
                <a:latin typeface="Calibri" panose="020F0502020204030204" pitchFamily="34" charset="0"/>
              </a:rPr>
              <a:t>% que fue presentada por </a:t>
            </a:r>
            <a:r>
              <a:rPr lang="es-CO" sz="1600" dirty="0" smtClean="0">
                <a:latin typeface="Calibri" panose="020F0502020204030204" pitchFamily="34" charset="0"/>
              </a:rPr>
              <a:t> María Alejandra Casanova contra directivos ITP y de los Estudiantes de Administración de Empresas contra docente de Economía.</a:t>
            </a:r>
            <a:endParaRPr lang="es-CO" sz="1600" dirty="0">
              <a:latin typeface="Calibri" panose="020F0502020204030204" pitchFamily="34" charset="0"/>
            </a:endParaRPr>
          </a:p>
        </p:txBody>
      </p:sp>
    </p:spTree>
    <p:extLst>
      <p:ext uri="{BB962C8B-B14F-4D97-AF65-F5344CB8AC3E}">
        <p14:creationId xmlns:p14="http://schemas.microsoft.com/office/powerpoint/2010/main" val="13765396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251520" y="764704"/>
            <a:ext cx="8350927" cy="4216539"/>
          </a:xfrm>
          <a:prstGeom prst="rect">
            <a:avLst/>
          </a:prstGeom>
        </p:spPr>
        <p:txBody>
          <a:bodyPr wrap="square">
            <a:spAutoFit/>
          </a:bodyPr>
          <a:lstStyle/>
          <a:p>
            <a:pPr algn="ctr"/>
            <a:r>
              <a:rPr lang="es-CO" sz="1600" b="1" dirty="0" smtClean="0"/>
              <a:t>ACTIVIDADES </a:t>
            </a:r>
            <a:r>
              <a:rPr lang="es-CO" sz="1600" b="1" dirty="0"/>
              <a:t>REALIZADAS POR LA OFICINA DE ATENCIÓN AL CIUDADANO </a:t>
            </a:r>
            <a:endParaRPr lang="es-CO" sz="1600" b="1" dirty="0" smtClean="0"/>
          </a:p>
          <a:p>
            <a:pPr algn="ctr"/>
            <a:r>
              <a:rPr lang="es-CO" sz="1600" b="1" dirty="0" smtClean="0"/>
              <a:t>SEPTIEMBRE DE 2019.</a:t>
            </a:r>
          </a:p>
          <a:p>
            <a:pPr algn="ctr"/>
            <a:endParaRPr lang="es-CO" sz="1600" b="1" dirty="0"/>
          </a:p>
          <a:p>
            <a:pPr marL="171450" indent="-171450" algn="just">
              <a:buFont typeface="Wingdings" panose="05000000000000000000" pitchFamily="2" charset="2"/>
              <a:buChar char="q"/>
            </a:pPr>
            <a:r>
              <a:rPr lang="es-CO" sz="2000" dirty="0"/>
              <a:t>Se radicaron y direccionaron </a:t>
            </a:r>
            <a:r>
              <a:rPr lang="es-CO" sz="2000" dirty="0" smtClean="0"/>
              <a:t>121 PQRSD</a:t>
            </a:r>
            <a:r>
              <a:rPr lang="es-CO" sz="2000" dirty="0"/>
              <a:t>, registradas en la Oficina de Atención al C</a:t>
            </a:r>
            <a:r>
              <a:rPr lang="es-CO" sz="2000" dirty="0" smtClean="0"/>
              <a:t>iudadano por el canal de atención presencial.</a:t>
            </a:r>
          </a:p>
          <a:p>
            <a:pPr marL="171450" indent="-171450" algn="just">
              <a:buFont typeface="Wingdings" panose="05000000000000000000" pitchFamily="2" charset="2"/>
              <a:buChar char="q"/>
            </a:pPr>
            <a:r>
              <a:rPr lang="es-CO" sz="2000" dirty="0" smtClean="0"/>
              <a:t>Atención </a:t>
            </a:r>
            <a:r>
              <a:rPr lang="es-CO" sz="2000" dirty="0"/>
              <a:t>diaria mediante el mecanismo de servicio al ciudadano brindando información de manera personalizada y se contacta con los responsables de la información de acuerdo con la consulta, en el horario de atención establecido mediante Resolución No. 0070 articulo 13, de 8:00am a 12:00m y de 2:00pm a 6:00pm.    </a:t>
            </a:r>
            <a:endParaRPr lang="es-CO" sz="2000" dirty="0" smtClean="0"/>
          </a:p>
          <a:p>
            <a:pPr marL="171450" indent="-171450" algn="just">
              <a:buFont typeface="Wingdings" panose="05000000000000000000" pitchFamily="2" charset="2"/>
              <a:buChar char="q"/>
            </a:pPr>
            <a:r>
              <a:rPr lang="es-CO" sz="2000" dirty="0" smtClean="0"/>
              <a:t>Escaneo de documentos para diferentes dependencias.</a:t>
            </a:r>
          </a:p>
          <a:p>
            <a:pPr marL="171450" indent="-171450" algn="just">
              <a:buFont typeface="Wingdings" panose="05000000000000000000" pitchFamily="2" charset="2"/>
              <a:buChar char="q"/>
            </a:pPr>
            <a:r>
              <a:rPr lang="es-CO" sz="2000" dirty="0" smtClean="0"/>
              <a:t>Entrega de formatos para tramites financieros a estudiantes que solicitan devolución de recursos económicos.</a:t>
            </a:r>
          </a:p>
          <a:p>
            <a:pPr marL="171450" indent="-171450" algn="just">
              <a:buFont typeface="Wingdings" panose="05000000000000000000" pitchFamily="2" charset="2"/>
              <a:buChar char="q"/>
            </a:pPr>
            <a:r>
              <a:rPr lang="es-CO" sz="2000" dirty="0"/>
              <a:t>Recepción de documentos para firma de rectoría</a:t>
            </a:r>
            <a:r>
              <a:rPr lang="es-CO" sz="2000" dirty="0" smtClean="0"/>
              <a:t>.</a:t>
            </a:r>
            <a:endParaRPr lang="es-CO" sz="2800" dirty="0"/>
          </a:p>
        </p:txBody>
      </p:sp>
    </p:spTree>
    <p:extLst>
      <p:ext uri="{BB962C8B-B14F-4D97-AF65-F5344CB8AC3E}">
        <p14:creationId xmlns:p14="http://schemas.microsoft.com/office/powerpoint/2010/main" val="105590942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8682</TotalTime>
  <Words>1254</Words>
  <Application>Microsoft Office PowerPoint</Application>
  <PresentationFormat>Presentación en pantalla (4:3)</PresentationFormat>
  <Paragraphs>148</Paragraphs>
  <Slides>11</Slides>
  <Notes>2</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11</vt:i4>
      </vt:variant>
    </vt:vector>
  </HeadingPairs>
  <TitlesOfParts>
    <vt:vector size="15" baseType="lpstr">
      <vt:lpstr>Arial</vt:lpstr>
      <vt:lpstr>Calibri</vt:lpstr>
      <vt:lpstr>Wingdings</vt:lpstr>
      <vt:lpstr>Tema de Office</vt:lpstr>
      <vt:lpstr>Presentación de PowerPoint</vt:lpstr>
      <vt:lpstr>Presentación de PowerPoint</vt:lpstr>
      <vt:lpstr> INFORME MENSUAL DE PQRSD  SEPTIEMBRE DE 2019 </vt:lpstr>
      <vt:lpstr>Presentación de PowerPoint</vt:lpstr>
      <vt:lpstr>TIPOLOGÍA O MODALIDADES  </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usuario</dc:creator>
  <cp:lastModifiedBy>Angela Yolima Bermeo Navia</cp:lastModifiedBy>
  <cp:revision>1008</cp:revision>
  <cp:lastPrinted>2018-12-26T16:46:35Z</cp:lastPrinted>
  <dcterms:created xsi:type="dcterms:W3CDTF">2015-10-02T18:50:31Z</dcterms:created>
  <dcterms:modified xsi:type="dcterms:W3CDTF">2019-10-10T13:14:43Z</dcterms:modified>
</cp:coreProperties>
</file>